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79" r:id="rId2"/>
    <p:sldId id="480" r:id="rId3"/>
    <p:sldId id="481"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406" r:id="rId60"/>
    <p:sldId id="407" r:id="rId61"/>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660"/>
  </p:normalViewPr>
  <p:slideViewPr>
    <p:cSldViewPr>
      <p:cViewPr varScale="1">
        <p:scale>
          <a:sx n="110" d="100"/>
          <a:sy n="110" d="100"/>
        </p:scale>
        <p:origin x="17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TW" dirty="0" smtClean="0">
                <a:ea typeface="微軟正黑體" panose="020B0604030504040204" pitchFamily="34" charset="-120"/>
              </a:rPr>
              <a:t>www</a:t>
            </a:r>
            <a:endParaRPr lang="zh-TW" altLang="en-US" dirty="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286839-249D-459A-99BA-E624813789DE}" type="datetimeFigureOut">
              <a:rPr lang="zh-TW" altLang="en-US" smtClean="0">
                <a:ea typeface="微軟正黑體" panose="020B0604030504040204" pitchFamily="34" charset="-120"/>
              </a:rPr>
              <a:t>2017/9/5</a:t>
            </a:fld>
            <a:endParaRPr lang="zh-TW" altLang="en-US" dirty="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dirty="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9F4817-56E8-4F0A-B93C-F99F94404F54}" type="slidenum">
              <a:rPr lang="zh-TW" altLang="en-US" smtClean="0">
                <a:ea typeface="微軟正黑體" panose="020B0604030504040204" pitchFamily="34" charset="-120"/>
              </a:rPr>
              <a:t>‹#›</a:t>
            </a:fld>
            <a:endParaRPr lang="zh-TW" altLang="en-US" dirty="0">
              <a:ea typeface="微軟正黑體" panose="020B0604030504040204" pitchFamily="34" charset="-120"/>
            </a:endParaRPr>
          </a:p>
        </p:txBody>
      </p:sp>
    </p:spTree>
    <p:extLst>
      <p:ext uri="{BB962C8B-B14F-4D97-AF65-F5344CB8AC3E}">
        <p14:creationId xmlns:p14="http://schemas.microsoft.com/office/powerpoint/2010/main" val="86378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軟正黑體" panose="020B0604030504040204" pitchFamily="34" charset="-120"/>
              </a:defRPr>
            </a:lvl1pPr>
          </a:lstStyle>
          <a:p>
            <a:r>
              <a:rPr lang="en-US" altLang="zh-TW" dirty="0" smtClean="0"/>
              <a:t>www</a:t>
            </a:r>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軟正黑體" panose="020B0604030504040204" pitchFamily="34" charset="-120"/>
              </a:defRPr>
            </a:lvl1pPr>
          </a:lstStyle>
          <a:p>
            <a:fld id="{52E3D38C-860A-4993-937A-44A351DAF30E}" type="datetimeFigureOut">
              <a:rPr lang="zh-TW" altLang="en-US" smtClean="0"/>
              <a:pPr/>
              <a:t>2017/9/5</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軟正黑體" panose="020B0604030504040204" pitchFamily="34" charset="-120"/>
              </a:defRPr>
            </a:lvl1pPr>
          </a:lstStyle>
          <a:p>
            <a:fld id="{7C76C089-166B-48E2-AF5E-EDBDBE0331B1}" type="slidenum">
              <a:rPr lang="zh-TW" altLang="en-US" smtClean="0"/>
              <a:pPr/>
              <a:t>‹#›</a:t>
            </a:fld>
            <a:endParaRPr lang="zh-TW" altLang="en-US" dirty="0"/>
          </a:p>
        </p:txBody>
      </p:sp>
    </p:spTree>
    <p:extLst>
      <p:ext uri="{BB962C8B-B14F-4D97-AF65-F5344CB8AC3E}">
        <p14:creationId xmlns:p14="http://schemas.microsoft.com/office/powerpoint/2010/main" val="2566641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微軟正黑體" panose="020B0604030504040204" pitchFamily="34" charset="-120"/>
        <a:cs typeface="+mn-cs"/>
      </a:defRPr>
    </a:lvl1pPr>
    <a:lvl2pPr marL="457200" algn="l" defTabSz="914400" rtl="0" eaLnBrk="1" latinLnBrk="0" hangingPunct="1">
      <a:defRPr sz="1200" kern="1200">
        <a:solidFill>
          <a:schemeClr val="tx1"/>
        </a:solidFill>
        <a:latin typeface="+mn-lt"/>
        <a:ea typeface="微軟正黑體" panose="020B0604030504040204" pitchFamily="34" charset="-120"/>
        <a:cs typeface="+mn-cs"/>
      </a:defRPr>
    </a:lvl2pPr>
    <a:lvl3pPr marL="914400" algn="l" defTabSz="914400" rtl="0" eaLnBrk="1" latinLnBrk="0" hangingPunct="1">
      <a:defRPr sz="1200" kern="1200">
        <a:solidFill>
          <a:schemeClr val="tx1"/>
        </a:solidFill>
        <a:latin typeface="+mn-lt"/>
        <a:ea typeface="微軟正黑體" panose="020B0604030504040204" pitchFamily="34" charset="-120"/>
        <a:cs typeface="+mn-cs"/>
      </a:defRPr>
    </a:lvl3pPr>
    <a:lvl4pPr marL="1371600" algn="l" defTabSz="914400" rtl="0" eaLnBrk="1" latinLnBrk="0" hangingPunct="1">
      <a:defRPr sz="1200" kern="1200">
        <a:solidFill>
          <a:schemeClr val="tx1"/>
        </a:solidFill>
        <a:latin typeface="+mn-lt"/>
        <a:ea typeface="微軟正黑體" panose="020B0604030504040204" pitchFamily="34" charset="-120"/>
        <a:cs typeface="+mn-cs"/>
      </a:defRPr>
    </a:lvl4pPr>
    <a:lvl5pPr marL="1828800" algn="l" defTabSz="914400" rtl="0" eaLnBrk="1" latinLnBrk="0" hangingPunct="1">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首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425" y="2533534"/>
            <a:ext cx="7772400" cy="620980"/>
          </a:xfrm>
        </p:spPr>
        <p:txBody>
          <a:bodyPr/>
          <a:lstStyle>
            <a:lvl1pPr algn="ctr" rtl="0" eaLnBrk="1" fontAlgn="base">
              <a:lnSpc>
                <a:spcPct val="110000"/>
              </a:lnSpc>
              <a:spcBef>
                <a:spcPts val="300"/>
              </a:spcBef>
              <a:spcAft>
                <a:spcPct val="0"/>
              </a:spcAft>
              <a:defRPr lang="fr-FR" sz="4000" b="1" kern="1200" dirty="0">
                <a:solidFill>
                  <a:srgbClr val="FFFFFF"/>
                </a:solidFill>
                <a:latin typeface="Circular Pro Bold" charset="0"/>
                <a:ea typeface="微軟正黑體" panose="020B0604030504040204" pitchFamily="34" charset="-120"/>
                <a:cs typeface="+mn-cs"/>
              </a:defRPr>
            </a:lvl1pPr>
          </a:lstStyle>
          <a:p>
            <a:r>
              <a:rPr lang="en-US" dirty="0" smtClean="0"/>
              <a:t>Course Name CN-#</a:t>
            </a:r>
            <a:endParaRPr lang="fr-FR" dirty="0"/>
          </a:p>
        </p:txBody>
      </p:sp>
      <p:sp>
        <p:nvSpPr>
          <p:cNvPr id="3" name="Sous-titre 2"/>
          <p:cNvSpPr>
            <a:spLocks noGrp="1"/>
          </p:cNvSpPr>
          <p:nvPr>
            <p:ph type="subTitle" idx="1" hasCustomPrompt="1"/>
          </p:nvPr>
        </p:nvSpPr>
        <p:spPr>
          <a:xfrm>
            <a:off x="1371225" y="3517697"/>
            <a:ext cx="6400800" cy="528464"/>
          </a:xfrm>
        </p:spPr>
        <p:txBody>
          <a:bodyPr/>
          <a:lstStyle>
            <a:lvl1pPr marL="0" indent="0" algn="ctr" rtl="0" eaLnBrk="1" fontAlgn="base">
              <a:lnSpc>
                <a:spcPct val="110000"/>
              </a:lnSpc>
              <a:spcBef>
                <a:spcPct val="0"/>
              </a:spcBef>
              <a:spcAft>
                <a:spcPct val="0"/>
              </a:spcAft>
              <a:buNone/>
              <a:defRPr lang="fr-FR" sz="3200" kern="1200" dirty="0">
                <a:solidFill>
                  <a:srgbClr val="FFFFFF"/>
                </a:solidFill>
                <a:latin typeface="Circular Pro Book" charset="0"/>
                <a:ea typeface="微軟正黑體" panose="020B0604030504040204" pitchFamily="34" charset="-120"/>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dirty="0" smtClean="0"/>
              <a:t>Subtitle</a:t>
            </a:r>
            <a:endParaRPr lang="fr-FR" dirty="0"/>
          </a:p>
        </p:txBody>
      </p:sp>
      <p:sp>
        <p:nvSpPr>
          <p:cNvPr id="7" name="頁尾版面配置區 3"/>
          <p:cNvSpPr txBox="1">
            <a:spLocks/>
          </p:cNvSpPr>
          <p:nvPr userDrawn="1"/>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defPPr>
              <a:defRPr lang="fr-CA"/>
            </a:defPPr>
            <a:lvl1pPr algn="ctr" rtl="0" fontAlgn="base">
              <a:spcBef>
                <a:spcPct val="0"/>
              </a:spcBef>
              <a:spcAft>
                <a:spcPct val="0"/>
              </a:spcAft>
              <a:defRPr sz="9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ltLang="zh-TW" dirty="0" smtClean="0"/>
              <a:t>www.linktech.com.tw</a:t>
            </a:r>
            <a:endParaRPr lang="fr-FR" altLang="zh-TW" dirty="0"/>
          </a:p>
        </p:txBody>
      </p:sp>
      <p:sp>
        <p:nvSpPr>
          <p:cNvPr id="8" name="日期版面配置區 7"/>
          <p:cNvSpPr>
            <a:spLocks noGrp="1"/>
          </p:cNvSpPr>
          <p:nvPr>
            <p:ph type="dt" sz="half" idx="10"/>
          </p:nvPr>
        </p:nvSpPr>
        <p:spPr/>
        <p:txBody>
          <a:bodyPr/>
          <a:lstStyle/>
          <a:p>
            <a:fld id="{F24BB5EB-6E13-444B-B545-D85CC84B0C0D}" type="datetime1">
              <a:rPr lang="fr-FR" altLang="zh-TW" smtClean="0"/>
              <a:pPr/>
              <a:t>05/09/2017</a:t>
            </a:fld>
            <a:endParaRPr lang="fr-FR" dirty="0"/>
          </a:p>
        </p:txBody>
      </p:sp>
      <p:sp>
        <p:nvSpPr>
          <p:cNvPr id="11" name="投影片編號版面配置區 10"/>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928023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5181600" y="6400800"/>
            <a:ext cx="1447800" cy="244475"/>
          </a:xfrm>
          <a:prstGeom prst="rect">
            <a:avLst/>
          </a:prstGeom>
          <a:ln/>
        </p:spPr>
        <p:txBody>
          <a:bodyPr/>
          <a:lstStyle>
            <a:lvl1pPr>
              <a:defRPr/>
            </a:lvl1pPr>
          </a:lstStyle>
          <a:p>
            <a:r>
              <a:rPr lang="en-US" altLang="zh-TW"/>
              <a:t>- </a:t>
            </a:r>
            <a:fld id="{9BCAB6FB-42A7-4243-A042-535353C41FB0}" type="slidenum">
              <a:rPr lang="en-US" altLang="zh-TW"/>
              <a:pPr/>
              <a:t>‹#›</a:t>
            </a:fld>
            <a:r>
              <a:rPr lang="en-US" altLang="zh-TW"/>
              <a:t> -</a:t>
            </a:r>
          </a:p>
        </p:txBody>
      </p:sp>
    </p:spTree>
    <p:extLst>
      <p:ext uri="{BB962C8B-B14F-4D97-AF65-F5344CB8AC3E}">
        <p14:creationId xmlns:p14="http://schemas.microsoft.com/office/powerpoint/2010/main" val="20396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822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543300"/>
            <a:ext cx="822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5181600" y="6400800"/>
            <a:ext cx="1447800" cy="244475"/>
          </a:xfrm>
          <a:prstGeom prst="rect">
            <a:avLst/>
          </a:prstGeom>
        </p:spPr>
        <p:txBody>
          <a:bodyPr/>
          <a:lstStyle>
            <a:lvl1pPr>
              <a:defRPr/>
            </a:lvl1pPr>
          </a:lstStyle>
          <a:p>
            <a:r>
              <a:rPr lang="en-US" altLang="zh-TW"/>
              <a:t>- </a:t>
            </a:r>
            <a:fld id="{4345A262-961B-47E6-A55B-49F0DD8CF79E}" type="slidenum">
              <a:rPr lang="en-US" altLang="zh-TW"/>
              <a:pPr/>
              <a:t>‹#›</a:t>
            </a:fld>
            <a:r>
              <a:rPr lang="en-US" altLang="zh-TW"/>
              <a:t> -</a:t>
            </a:r>
          </a:p>
        </p:txBody>
      </p:sp>
    </p:spTree>
    <p:extLst>
      <p:ext uri="{BB962C8B-B14F-4D97-AF65-F5344CB8AC3E}">
        <p14:creationId xmlns:p14="http://schemas.microsoft.com/office/powerpoint/2010/main" val="116835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5181600" y="6400800"/>
            <a:ext cx="1447800" cy="244475"/>
          </a:xfrm>
          <a:prstGeom prst="rect">
            <a:avLst/>
          </a:prstGeom>
        </p:spPr>
        <p:txBody>
          <a:bodyPr/>
          <a:lstStyle>
            <a:lvl1pPr>
              <a:defRPr/>
            </a:lvl1pPr>
          </a:lstStyle>
          <a:p>
            <a:r>
              <a:rPr lang="en-US" altLang="zh-TW"/>
              <a:t>- </a:t>
            </a:r>
            <a:fld id="{CFC7C0D9-9620-4CFE-9003-85E4567BBBF3}" type="slidenum">
              <a:rPr lang="en-US" altLang="zh-TW"/>
              <a:pPr/>
              <a:t>‹#›</a:t>
            </a:fld>
            <a:r>
              <a:rPr lang="en-US" altLang="zh-TW"/>
              <a:t> -</a:t>
            </a:r>
          </a:p>
        </p:txBody>
      </p:sp>
    </p:spTree>
    <p:extLst>
      <p:ext uri="{BB962C8B-B14F-4D97-AF65-F5344CB8AC3E}">
        <p14:creationId xmlns:p14="http://schemas.microsoft.com/office/powerpoint/2010/main" val="267553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格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24BB5EB-6E13-444B-B545-D85CC84B0C0D}" type="datetime1">
              <a:rPr lang="fr-FR" altLang="zh-TW" smtClean="0"/>
              <a:t>05/09/2017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8" name="文字版面配置區 7"/>
          <p:cNvSpPr>
            <a:spLocks noGrp="1"/>
          </p:cNvSpPr>
          <p:nvPr>
            <p:ph type="body" sz="quarter" idx="13" hasCustomPrompt="1"/>
          </p:nvPr>
        </p:nvSpPr>
        <p:spPr>
          <a:xfrm>
            <a:off x="457200" y="908721"/>
            <a:ext cx="8229600" cy="5257130"/>
          </a:xfrm>
        </p:spPr>
        <p:txBody>
          <a:bodyPr/>
          <a:lstStyle>
            <a:lvl1pPr marL="285750" indent="-285750">
              <a:buFont typeface="Arial" panose="020B0604020202020204" pitchFamily="34" charset="0"/>
              <a:buChar char="•"/>
              <a:defRPr lang="zh-TW" altLang="en-US" sz="2200" b="1" smtClean="0">
                <a:solidFill>
                  <a:schemeClr val="bg1"/>
                </a:solidFill>
                <a:latin typeface="MS PGothic" panose="020B0600070205080204" pitchFamily="34" charset="-128"/>
                <a:ea typeface="MS PGothic" panose="020B0600070205080204" pitchFamily="34" charset="-128"/>
              </a:defRPr>
            </a:lvl1pPr>
            <a:lvl2pPr>
              <a:defRPr b="1">
                <a:solidFill>
                  <a:schemeClr val="bg1"/>
                </a:solidFill>
              </a:defRPr>
            </a:lvl2pPr>
          </a:lstStyle>
          <a:p>
            <a:pPr marL="285750" indent="-285750">
              <a:buFont typeface="Arial" panose="020B0604020202020204" pitchFamily="34" charset="0"/>
              <a:buChar char="•"/>
            </a:pPr>
            <a:r>
              <a:rPr lang="en-US" altLang="zh-TW" sz="2400" b="1" dirty="0" smtClean="0">
                <a:solidFill>
                  <a:schemeClr val="bg1"/>
                </a:solidFill>
                <a:latin typeface="+mj-lt"/>
              </a:rPr>
              <a:t>Your</a:t>
            </a:r>
            <a:r>
              <a:rPr lang="en-US" altLang="zh-TW" sz="2400" b="1" baseline="0" dirty="0" smtClean="0">
                <a:solidFill>
                  <a:schemeClr val="bg1"/>
                </a:solidFill>
                <a:latin typeface="+mj-lt"/>
              </a:rPr>
              <a:t> Agenda</a:t>
            </a:r>
            <a:endParaRPr lang="zh-TW" altLang="en-US" sz="2400" b="1" dirty="0" smtClean="0">
              <a:solidFill>
                <a:schemeClr val="bg1"/>
              </a:solidFill>
              <a:latin typeface="+mj-lt"/>
            </a:endParaRPr>
          </a:p>
          <a:p>
            <a:pPr lvl="1"/>
            <a:r>
              <a:rPr lang="en-US" altLang="zh-TW" dirty="0" smtClean="0"/>
              <a:t>Agenda 2th </a:t>
            </a:r>
            <a:endParaRPr lang="zh-TW" altLang="en-US" dirty="0" smtClean="0"/>
          </a:p>
        </p:txBody>
      </p:sp>
    </p:spTree>
    <p:extLst>
      <p:ext uri="{BB962C8B-B14F-4D97-AF65-F5344CB8AC3E}">
        <p14:creationId xmlns:p14="http://schemas.microsoft.com/office/powerpoint/2010/main" val="5848580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深藍色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Title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05/09/2017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a:xfrm>
            <a:off x="6300192" y="6356353"/>
            <a:ext cx="2133600" cy="365125"/>
          </a:xfrm>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96660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藍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05/09/2017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362799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05/09/2017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42574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05/09/2017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4675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a:solidFill>
                  <a:schemeClr val="accent1">
                    <a:lumMod val="50000"/>
                  </a:schemeClr>
                </a:solidFill>
                <a:latin typeface="MS PGothic" panose="020B0600070205080204" pitchFamily="34" charset="-128"/>
                <a:ea typeface="MS PGothic" panose="020B0600070205080204" pitchFamily="34" charset="-128"/>
              </a:defRPr>
            </a:lvl1pPr>
          </a:lstStyle>
          <a:p>
            <a:r>
              <a:rPr lang="zh-TW" altLang="en-US" dirty="0" smtClean="0"/>
              <a:t>按一下以編輯母片標題樣式</a:t>
            </a:r>
            <a:endParaRPr lang="fr-FR" dirty="0"/>
          </a:p>
        </p:txBody>
      </p:sp>
      <p:sp>
        <p:nvSpPr>
          <p:cNvPr id="3" name="Espace réservé du contenu 2"/>
          <p:cNvSpPr>
            <a:spLocks noGrp="1"/>
          </p:cNvSpPr>
          <p:nvPr>
            <p:ph idx="1"/>
          </p:nvPr>
        </p:nvSpPr>
        <p:spPr>
          <a:xfrm>
            <a:off x="457200" y="1844824"/>
            <a:ext cx="8229600" cy="42813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FR" dirty="0"/>
          </a:p>
        </p:txBody>
      </p:sp>
      <p:sp>
        <p:nvSpPr>
          <p:cNvPr id="4" name="Espace réservé de la date 3"/>
          <p:cNvSpPr>
            <a:spLocks noGrp="1"/>
          </p:cNvSpPr>
          <p:nvPr>
            <p:ph type="dt" sz="half" idx="10"/>
          </p:nvPr>
        </p:nvSpPr>
        <p:spPr/>
        <p:txBody>
          <a:bodyPr/>
          <a:lstStyle>
            <a:lvl1pPr>
              <a:defRPr/>
            </a:lvl1pPr>
          </a:lstStyle>
          <a:p>
            <a:fld id="{94D9BE1E-8DAC-49D9-8265-87474F8A3742}" type="datetime1">
              <a:rPr lang="fr-FR" altLang="zh-TW" smtClean="0"/>
              <a:t>05/09/2017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ltLang="zh-TW" dirty="0" smtClean="0"/>
              <a:t>www.linktech.com.tw</a:t>
            </a:r>
            <a:endParaRPr lang="fr-FR" altLang="zh-TW" dirty="0"/>
          </a:p>
        </p:txBody>
      </p:sp>
      <p:sp>
        <p:nvSpPr>
          <p:cNvPr id="6" name="Espace réservé du numéro de diapositive 5"/>
          <p:cNvSpPr>
            <a:spLocks noGrp="1"/>
          </p:cNvSpPr>
          <p:nvPr>
            <p:ph type="sldNum" sz="quarter" idx="12"/>
          </p:nvPr>
        </p:nvSpPr>
        <p:spPr>
          <a:xfrm>
            <a:off x="6228184" y="6356353"/>
            <a:ext cx="2133600" cy="365125"/>
          </a:xfrm>
        </p:spPr>
        <p:txBody>
          <a:bodyPr/>
          <a:lstStyle>
            <a:lvl1pPr>
              <a:defRPr/>
            </a:lvl1pPr>
          </a:lstStyle>
          <a:p>
            <a:fld id="{4905BE90-2982-40B5-8311-7AD0797CD60E}" type="slidenum">
              <a:rPr lang="fr-FR"/>
              <a:pPr/>
              <a:t>‹#›</a:t>
            </a:fld>
            <a:endParaRPr lang="fr-FR"/>
          </a:p>
        </p:txBody>
      </p:sp>
    </p:spTree>
    <p:extLst>
      <p:ext uri="{BB962C8B-B14F-4D97-AF65-F5344CB8AC3E}">
        <p14:creationId xmlns:p14="http://schemas.microsoft.com/office/powerpoint/2010/main" val="29818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24BB5EB-6E13-444B-B545-D85CC84B0C0D}" type="datetime1">
              <a:rPr lang="fr-FR" altLang="zh-TW" smtClean="0"/>
              <a:pPr/>
              <a:t>05/09/2017</a:t>
            </a:fld>
            <a:endParaRPr lang="fr-FR" dirty="0"/>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3489298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hapter Title (Optional)">
    <p:bg>
      <p:bgPr>
        <a:solidFill>
          <a:srgbClr val="205081"/>
        </a:solidFill>
        <a:effectLst/>
      </p:bgPr>
    </p:bg>
    <p:spTree>
      <p:nvGrpSpPr>
        <p:cNvPr id="1" name=""/>
        <p:cNvGrpSpPr/>
        <p:nvPr/>
      </p:nvGrpSpPr>
      <p:grpSpPr>
        <a:xfrm>
          <a:off x="0" y="0"/>
          <a:ext cx="0" cy="0"/>
          <a:chOff x="0" y="0"/>
          <a:chExt cx="0" cy="0"/>
        </a:xfrm>
      </p:grpSpPr>
      <p:sp>
        <p:nvSpPr>
          <p:cNvPr id="34" name="Shape 34"/>
          <p:cNvSpPr/>
          <p:nvPr/>
        </p:nvSpPr>
        <p:spPr>
          <a:xfrm>
            <a:off x="9324380" y="74811"/>
            <a:ext cx="2076153" cy="1669928"/>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spAutoFit/>
          </a:bodyPr>
          <a:lstStyle/>
          <a:p>
            <a:pPr lvl="0">
              <a:lnSpc>
                <a:spcPts val="2100"/>
              </a:lnSpc>
              <a:defRPr sz="1800">
                <a:solidFill>
                  <a:srgbClr val="000000"/>
                </a:solidFill>
              </a:defRPr>
            </a:pPr>
            <a:r>
              <a:rPr sz="1125"/>
              <a:t>NOTES:</a:t>
            </a:r>
            <a:br>
              <a:rPr sz="1125"/>
            </a:br>
            <a:endParaRPr sz="1125"/>
          </a:p>
          <a:p>
            <a:pPr lvl="0">
              <a:lnSpc>
                <a:spcPts val="2100"/>
              </a:lnSpc>
              <a:defRPr sz="1800">
                <a:solidFill>
                  <a:srgbClr val="000000"/>
                </a:solidFill>
              </a:defRPr>
            </a:pPr>
            <a:r>
              <a:rPr sz="1125"/>
              <a:t>• If you want to divide your talk into chapters, use this slide for Chapter titles</a:t>
            </a:r>
            <a:br>
              <a:rPr sz="1125"/>
            </a:br>
            <a:endParaRPr sz="1125"/>
          </a:p>
        </p:txBody>
      </p:sp>
      <p:pic>
        <p:nvPicPr>
          <p:cNvPr id="35" name="pasted-image.pdf"/>
          <p:cNvPicPr/>
          <p:nvPr/>
        </p:nvPicPr>
        <p:blipFill>
          <a:blip r:embed="rId2">
            <a:extLst/>
          </a:blip>
          <a:stretch>
            <a:fillRect/>
          </a:stretch>
        </p:blipFill>
        <p:spPr>
          <a:xfrm>
            <a:off x="8620710" y="6218837"/>
            <a:ext cx="298993" cy="363883"/>
          </a:xfrm>
          <a:prstGeom prst="rect">
            <a:avLst/>
          </a:prstGeom>
          <a:ln w="12700">
            <a:miter lim="400000"/>
          </a:ln>
        </p:spPr>
      </p:pic>
    </p:spTree>
    <p:extLst>
      <p:ext uri="{BB962C8B-B14F-4D97-AF65-F5344CB8AC3E}">
        <p14:creationId xmlns:p14="http://schemas.microsoft.com/office/powerpoint/2010/main" val="32765136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zh-TW" dirty="0" smtClean="0"/>
              <a:t>Cliquez pour modifier le style du titre</a:t>
            </a:r>
          </a:p>
        </p:txBody>
      </p:sp>
      <p:sp>
        <p:nvSpPr>
          <p:cNvPr id="1027" name="Espace réservé du texte 2"/>
          <p:cNvSpPr>
            <a:spLocks noGrp="1"/>
          </p:cNvSpPr>
          <p:nvPr>
            <p:ph type="body" idx="1"/>
          </p:nvPr>
        </p:nvSpPr>
        <p:spPr bwMode="auto">
          <a:xfrm>
            <a:off x="457200" y="1844824"/>
            <a:ext cx="8229600" cy="428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zh-TW" dirty="0" smtClean="0"/>
              <a:t>Cliquez pour modifier les styles du texte du masque</a:t>
            </a:r>
          </a:p>
          <a:p>
            <a:pPr lvl="1"/>
            <a:r>
              <a:rPr lang="fr-CA" altLang="zh-TW" dirty="0" smtClean="0"/>
              <a:t>Deuxième niveau</a:t>
            </a:r>
          </a:p>
          <a:p>
            <a:pPr lvl="2"/>
            <a:r>
              <a:rPr lang="fr-CA" altLang="zh-TW" dirty="0" smtClean="0"/>
              <a:t>Troisième niveau</a:t>
            </a:r>
          </a:p>
          <a:p>
            <a:pPr lvl="3"/>
            <a:r>
              <a:rPr lang="fr-CA" altLang="zh-TW" dirty="0" smtClean="0"/>
              <a:t>Quatrième niveau</a:t>
            </a:r>
          </a:p>
          <a:p>
            <a:pPr lvl="4"/>
            <a:r>
              <a:rPr lang="fr-CA" altLang="zh-TW" dirty="0" smtClean="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ea typeface="微軟正黑體" panose="020B0604030504040204" pitchFamily="34" charset="-120"/>
              </a:defRPr>
            </a:lvl1pPr>
          </a:lstStyle>
          <a:p>
            <a:fld id="{F24BB5EB-6E13-444B-B545-D85CC84B0C0D}" type="datetime1">
              <a:rPr lang="fr-FR" altLang="zh-TW" smtClean="0"/>
              <a:pPr/>
              <a:t>05/09/2017</a:t>
            </a:fld>
            <a:endParaRPr lang="fr-FR" dirty="0"/>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r>
              <a:rPr lang="fr-FR" dirty="0" smtClean="0"/>
              <a:t>www.linktech.com.tw</a:t>
            </a:r>
            <a:endParaRPr lang="fr-FR" dirty="0"/>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fld id="{D63A2A86-BB4C-4EF3-B5FE-70223D7216C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65" r:id="rId8"/>
    <p:sldLayoutId id="2147483666" r:id="rId9"/>
    <p:sldLayoutId id="2147483667" r:id="rId10"/>
    <p:sldLayoutId id="2147483668" r:id="rId11"/>
    <p:sldLayoutId id="2147483669"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lang="fr-CA" altLang="zh-TW" sz="4000" kern="1200" dirty="0" smtClean="0">
          <a:solidFill>
            <a:schemeClr val="accent1">
              <a:lumMod val="50000"/>
            </a:schemeClr>
          </a:solidFill>
          <a:latin typeface="MS PGothic" panose="020B0600070205080204" pitchFamily="34" charset="-128"/>
          <a:ea typeface="MS PGothic" panose="020B0600070205080204" pitchFamily="34" charset="-128"/>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lang="fr-CA" altLang="zh-TW" sz="2400" kern="1200" dirty="0" smtClean="0">
          <a:solidFill>
            <a:schemeClr val="tx1"/>
          </a:solidFill>
          <a:latin typeface="+mn-lt"/>
          <a:ea typeface="微軟正黑體" panose="020B0604030504040204" pitchFamily="34" charset="-120"/>
          <a:cs typeface="+mn-cs"/>
        </a:defRPr>
      </a:lvl1pPr>
      <a:lvl2pPr marL="557213" indent="-214313" algn="l" rtl="0" eaLnBrk="1" fontAlgn="base" hangingPunct="1">
        <a:spcBef>
          <a:spcPct val="20000"/>
        </a:spcBef>
        <a:spcAft>
          <a:spcPct val="0"/>
        </a:spcAft>
        <a:buFont typeface="Arial" charset="0"/>
        <a:buChar char="–"/>
        <a:defRPr lang="fr-CA" altLang="zh-TW" sz="2100" kern="1200" dirty="0" smtClean="0">
          <a:solidFill>
            <a:schemeClr val="tx1"/>
          </a:solidFill>
          <a:latin typeface="+mn-lt"/>
          <a:ea typeface="微軟正黑體" panose="020B0604030504040204" pitchFamily="34" charset="-120"/>
          <a:cs typeface="+mn-cs"/>
        </a:defRPr>
      </a:lvl2pPr>
      <a:lvl3pPr marL="857250" indent="-171450" algn="l" rtl="0" eaLnBrk="1" fontAlgn="base" hangingPunct="1">
        <a:spcBef>
          <a:spcPct val="20000"/>
        </a:spcBef>
        <a:spcAft>
          <a:spcPct val="0"/>
        </a:spcAft>
        <a:buFont typeface="Arial" charset="0"/>
        <a:buChar char="•"/>
        <a:defRPr lang="fr-CA" altLang="zh-TW" sz="1800" kern="1200" dirty="0" smtClean="0">
          <a:solidFill>
            <a:schemeClr val="tx1"/>
          </a:solidFill>
          <a:latin typeface="+mn-lt"/>
          <a:ea typeface="微軟正黑體" panose="020B0604030504040204" pitchFamily="34" charset="-120"/>
          <a:cs typeface="+mn-cs"/>
        </a:defRPr>
      </a:lvl3pPr>
      <a:lvl4pPr marL="1200150" indent="-171450" algn="l" rtl="0" eaLnBrk="1" fontAlgn="base" hangingPunct="1">
        <a:spcBef>
          <a:spcPct val="20000"/>
        </a:spcBef>
        <a:spcAft>
          <a:spcPct val="0"/>
        </a:spcAft>
        <a:buFont typeface="Arial" charset="0"/>
        <a:buChar char="–"/>
        <a:defRPr lang="fr-CA" altLang="zh-TW" sz="1500" kern="1200" dirty="0" smtClean="0">
          <a:solidFill>
            <a:schemeClr val="tx1"/>
          </a:solidFill>
          <a:latin typeface="+mn-lt"/>
          <a:ea typeface="微軟正黑體" panose="020B0604030504040204" pitchFamily="34" charset="-120"/>
          <a:cs typeface="+mn-cs"/>
        </a:defRPr>
      </a:lvl4pPr>
      <a:lvl5pPr marL="1543050" indent="-171450" algn="l" rtl="0" eaLnBrk="1" fontAlgn="base" hangingPunct="1">
        <a:spcBef>
          <a:spcPct val="20000"/>
        </a:spcBef>
        <a:spcAft>
          <a:spcPct val="0"/>
        </a:spcAft>
        <a:buFont typeface="Arial" charset="0"/>
        <a:buChar char="»"/>
        <a:defRPr lang="fr-CA" altLang="zh-TW" sz="1500" kern="1200" dirty="0" smtClean="0">
          <a:solidFill>
            <a:schemeClr val="tx1"/>
          </a:solidFill>
          <a:latin typeface="+mn-lt"/>
          <a:ea typeface="微軟正黑體" panose="020B0604030504040204" pitchFamily="34" charset="-12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22.jpeg"/><Relationship Id="rId18" Type="http://schemas.openxmlformats.org/officeDocument/2006/relationships/image" Target="../media/image27.png"/><Relationship Id="rId26" Type="http://schemas.openxmlformats.org/officeDocument/2006/relationships/image" Target="../media/image32.jpeg"/><Relationship Id="rId39" Type="http://schemas.openxmlformats.org/officeDocument/2006/relationships/hyperlink" Target="http://www.sicap.com/" TargetMode="External"/><Relationship Id="rId21" Type="http://schemas.openxmlformats.org/officeDocument/2006/relationships/image" Target="../media/image29.png"/><Relationship Id="rId34" Type="http://schemas.openxmlformats.org/officeDocument/2006/relationships/image" Target="../media/image36.png"/><Relationship Id="rId42" Type="http://schemas.openxmlformats.org/officeDocument/2006/relationships/image" Target="../media/image40.png"/><Relationship Id="rId7" Type="http://schemas.openxmlformats.org/officeDocument/2006/relationships/hyperlink" Target="http://www.qld.gov.au/" TargetMode="External"/><Relationship Id="rId2" Type="http://schemas.openxmlformats.org/officeDocument/2006/relationships/hyperlink" Target="http://www.ermscorp.com/" TargetMode="External"/><Relationship Id="rId16" Type="http://schemas.openxmlformats.org/officeDocument/2006/relationships/image" Target="../media/image25.png"/><Relationship Id="rId20" Type="http://schemas.openxmlformats.org/officeDocument/2006/relationships/hyperlink" Target="http://www.epicor.com/" TargetMode="External"/><Relationship Id="rId29" Type="http://schemas.openxmlformats.org/officeDocument/2006/relationships/hyperlink" Target="http://www.asos.com/" TargetMode="External"/><Relationship Id="rId41" Type="http://schemas.openxmlformats.org/officeDocument/2006/relationships/hyperlink" Target="http://www.atricure.com/" TargetMode="Externa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1.jpeg"/><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hyperlink" Target="http://www.swisslife.com/" TargetMode="External"/><Relationship Id="rId40" Type="http://schemas.openxmlformats.org/officeDocument/2006/relationships/image" Target="../media/image39.png"/><Relationship Id="rId5" Type="http://schemas.openxmlformats.org/officeDocument/2006/relationships/image" Target="../media/image17.png"/><Relationship Id="rId15" Type="http://schemas.openxmlformats.org/officeDocument/2006/relationships/image" Target="../media/image24.png"/><Relationship Id="rId23" Type="http://schemas.openxmlformats.org/officeDocument/2006/relationships/hyperlink" Target="http://www.morse.com/index.htm" TargetMode="External"/><Relationship Id="rId28" Type="http://schemas.openxmlformats.org/officeDocument/2006/relationships/image" Target="../media/image33.png"/><Relationship Id="rId36" Type="http://schemas.openxmlformats.org/officeDocument/2006/relationships/image" Target="../media/image37.png"/><Relationship Id="rId10" Type="http://schemas.openxmlformats.org/officeDocument/2006/relationships/image" Target="../media/image20.jpeg"/><Relationship Id="rId19" Type="http://schemas.openxmlformats.org/officeDocument/2006/relationships/image" Target="../media/image28.png"/><Relationship Id="rId31" Type="http://schemas.openxmlformats.org/officeDocument/2006/relationships/hyperlink" Target="http://www.rockybrands.com/" TargetMode="External"/><Relationship Id="rId4" Type="http://schemas.openxmlformats.org/officeDocument/2006/relationships/hyperlink" Target="http://www.excitor.dk/" TargetMode="External"/><Relationship Id="rId9" Type="http://schemas.openxmlformats.org/officeDocument/2006/relationships/hyperlink" Target="http://www.southcom.mil/PA/Images/logoArmy.jpg" TargetMode="External"/><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hyperlink" Target="http://www.danfoss.com/" TargetMode="External"/><Relationship Id="rId30" Type="http://schemas.openxmlformats.org/officeDocument/2006/relationships/image" Target="../media/image34.png"/><Relationship Id="rId35" Type="http://schemas.openxmlformats.org/officeDocument/2006/relationships/hyperlink" Target="http://www.db.com/" TargetMode="External"/><Relationship Id="rId8" Type="http://schemas.openxmlformats.org/officeDocument/2006/relationships/image" Target="../media/image19.png"/><Relationship Id="rId3" Type="http://schemas.openxmlformats.org/officeDocument/2006/relationships/image" Target="../media/image16.png"/><Relationship Id="rId12" Type="http://schemas.openxmlformats.org/officeDocument/2006/relationships/hyperlink" Target="http://www.conversive.com/" TargetMode="External"/><Relationship Id="rId17" Type="http://schemas.openxmlformats.org/officeDocument/2006/relationships/image" Target="../media/image26.png"/><Relationship Id="rId25" Type="http://schemas.openxmlformats.org/officeDocument/2006/relationships/hyperlink" Target="http://www.alcatel-lucent.com/" TargetMode="External"/><Relationship Id="rId33" Type="http://schemas.openxmlformats.org/officeDocument/2006/relationships/hyperlink" Target="http://www.ca.com/" TargetMode="External"/><Relationship Id="rId38"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57200" y="3886200"/>
            <a:ext cx="8305800" cy="533400"/>
          </a:xfrm>
        </p:spPr>
        <p:txBody>
          <a:bodyPr/>
          <a:lstStyle/>
          <a:p>
            <a:pPr eaLnBrk="1" hangingPunct="1"/>
            <a:r>
              <a:rPr lang="en-US" altLang="en-US" sz="2800" b="1" dirty="0" err="1" smtClean="0">
                <a:solidFill>
                  <a:schemeClr val="bg1"/>
                </a:solidFill>
                <a:latin typeface="Arial" panose="020B0604020202020204" pitchFamily="34" charset="0"/>
                <a:cs typeface="Arial" panose="020B0604020202020204" pitchFamily="34" charset="0"/>
              </a:rPr>
              <a:t>SpiraTest</a:t>
            </a:r>
            <a:r>
              <a:rPr lang="en-US" altLang="en-US" sz="2800" b="1" baseline="30000" dirty="0" smtClean="0">
                <a:solidFill>
                  <a:schemeClr val="bg1"/>
                </a:solidFill>
                <a:latin typeface="Arial" panose="020B0604020202020204" pitchFamily="34" charset="0"/>
                <a:cs typeface="Arial" panose="020B0604020202020204" pitchFamily="34" charset="0"/>
              </a:rPr>
              <a:t>®</a:t>
            </a:r>
            <a:r>
              <a:rPr lang="en-US" altLang="en-US" sz="2800" b="1" dirty="0" smtClean="0">
                <a:solidFill>
                  <a:schemeClr val="bg1"/>
                </a:solidFill>
                <a:latin typeface="Arial" panose="020B0604020202020204" pitchFamily="34" charset="0"/>
                <a:cs typeface="Arial" panose="020B0604020202020204" pitchFamily="34" charset="0"/>
              </a:rPr>
              <a:t> -</a:t>
            </a:r>
            <a:r>
              <a:rPr lang="zh-TW" altLang="en-US" sz="2800" b="1" dirty="0" smtClean="0">
                <a:solidFill>
                  <a:schemeClr val="bg1"/>
                </a:solidFill>
                <a:latin typeface="Arial" panose="020B0604020202020204" pitchFamily="34" charset="0"/>
                <a:cs typeface="Arial" panose="020B0604020202020204" pitchFamily="34" charset="0"/>
              </a:rPr>
              <a:t> </a:t>
            </a:r>
            <a:r>
              <a:rPr lang="en-US" altLang="zh-TW" sz="2800" b="1" dirty="0" smtClean="0">
                <a:solidFill>
                  <a:schemeClr val="bg1"/>
                </a:solidFill>
                <a:latin typeface="Arial" panose="020B0604020202020204" pitchFamily="34" charset="0"/>
                <a:cs typeface="Arial" panose="020B0604020202020204" pitchFamily="34" charset="0"/>
              </a:rPr>
              <a:t>2016</a:t>
            </a:r>
            <a:r>
              <a:rPr lang="en-US" altLang="en-US" sz="2800" b="1" dirty="0" smtClean="0">
                <a:solidFill>
                  <a:schemeClr val="bg1"/>
                </a:solidFill>
                <a:latin typeface="Arial" panose="020B0604020202020204" pitchFamily="34" charset="0"/>
                <a:cs typeface="Arial" panose="020B0604020202020204" pitchFamily="34" charset="0"/>
              </a:rPr>
              <a:t> Product Information</a:t>
            </a:r>
          </a:p>
        </p:txBody>
      </p:sp>
      <p:sp>
        <p:nvSpPr>
          <p:cNvPr id="5" name="Rectangle 3"/>
          <p:cNvSpPr>
            <a:spLocks noGrp="1" noChangeArrowheads="1"/>
          </p:cNvSpPr>
          <p:nvPr>
            <p:ph type="subTitle" idx="1"/>
          </p:nvPr>
        </p:nvSpPr>
        <p:spPr>
          <a:xfrm>
            <a:off x="457200" y="4441825"/>
            <a:ext cx="8305800" cy="304800"/>
          </a:xfrm>
        </p:spPr>
        <p:txBody>
          <a:bodyPr>
            <a:normAutofit lnSpcReduction="10000"/>
          </a:bodyPr>
          <a:lstStyle/>
          <a:p>
            <a:pPr eaLnBrk="1" hangingPunct="1"/>
            <a:r>
              <a:rPr lang="en-US" altLang="en-US" sz="1400" dirty="0" smtClean="0">
                <a:solidFill>
                  <a:schemeClr val="bg1"/>
                </a:solidFill>
                <a:latin typeface="Arial" panose="020B0604020202020204" pitchFamily="34" charset="0"/>
                <a:cs typeface="Arial" panose="020B0604020202020204" pitchFamily="34" charset="0"/>
              </a:rPr>
              <a:t>Requirements, Test Management and Defect Tracking in One Package</a:t>
            </a:r>
          </a:p>
        </p:txBody>
      </p:sp>
    </p:spTree>
    <p:extLst>
      <p:ext uri="{BB962C8B-B14F-4D97-AF65-F5344CB8AC3E}">
        <p14:creationId xmlns:p14="http://schemas.microsoft.com/office/powerpoint/2010/main" val="1840084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31FD6123-701B-4645-972E-95D1E7224773}" type="slidenum">
              <a:rPr lang="en-US" altLang="en-US" sz="1200"/>
              <a:pPr eaLnBrk="1" hangingPunct="1">
                <a:spcBef>
                  <a:spcPct val="0"/>
                </a:spcBef>
                <a:buClrTx/>
                <a:buSzTx/>
                <a:buFontTx/>
                <a:buNone/>
              </a:pPr>
              <a:t>10</a:t>
            </a:fld>
            <a:r>
              <a:rPr lang="en-US" altLang="en-US" sz="1200"/>
              <a:t> -</a:t>
            </a:r>
          </a:p>
        </p:txBody>
      </p:sp>
      <p:sp>
        <p:nvSpPr>
          <p:cNvPr id="18435" name="Rectangle 2"/>
          <p:cNvSpPr>
            <a:spLocks noGrp="1" noChangeArrowheads="1"/>
          </p:cNvSpPr>
          <p:nvPr>
            <p:ph type="title"/>
          </p:nvPr>
        </p:nvSpPr>
        <p:spPr/>
        <p:txBody>
          <a:bodyPr/>
          <a:lstStyle/>
          <a:p>
            <a:pPr eaLnBrk="1" hangingPunct="1"/>
            <a:r>
              <a:rPr lang="en-US" altLang="en-US" smtClean="0"/>
              <a:t>Why Choose SpiraTest?</a:t>
            </a:r>
          </a:p>
        </p:txBody>
      </p:sp>
      <p:sp>
        <p:nvSpPr>
          <p:cNvPr id="18436" name="Rectangle 3"/>
          <p:cNvSpPr>
            <a:spLocks noGrp="1" noChangeArrowheads="1"/>
          </p:cNvSpPr>
          <p:nvPr>
            <p:ph type="body" idx="1"/>
          </p:nvPr>
        </p:nvSpPr>
        <p:spPr/>
        <p:txBody>
          <a:bodyPr/>
          <a:lstStyle/>
          <a:p>
            <a:pPr eaLnBrk="1" hangingPunct="1">
              <a:lnSpc>
                <a:spcPct val="90000"/>
              </a:lnSpc>
              <a:spcBef>
                <a:spcPct val="50000"/>
              </a:spcBef>
            </a:pPr>
            <a:r>
              <a:rPr lang="en-US" altLang="en-US" sz="2400" dirty="0" smtClean="0"/>
              <a:t>The top three reasons that our customers choose </a:t>
            </a:r>
            <a:r>
              <a:rPr lang="en-US" altLang="en-US" sz="2400" dirty="0" err="1" smtClean="0"/>
              <a:t>SpiraTest</a:t>
            </a:r>
            <a:r>
              <a:rPr lang="en-US" altLang="en-US" sz="2400" dirty="0" smtClean="0"/>
              <a:t> over other solutions are:</a:t>
            </a:r>
          </a:p>
          <a:p>
            <a:pPr lvl="1" eaLnBrk="1" hangingPunct="1">
              <a:lnSpc>
                <a:spcPct val="90000"/>
              </a:lnSpc>
              <a:spcBef>
                <a:spcPct val="50000"/>
              </a:spcBef>
            </a:pPr>
            <a:r>
              <a:rPr lang="en-US" altLang="en-US" sz="1800" dirty="0" smtClean="0"/>
              <a:t>It is a </a:t>
            </a:r>
            <a:r>
              <a:rPr lang="en-US" altLang="en-US" sz="1800" b="1" dirty="0" smtClean="0"/>
              <a:t>complete solution</a:t>
            </a:r>
            <a:r>
              <a:rPr lang="en-US" altLang="en-US" sz="1800" dirty="0" smtClean="0"/>
              <a:t> that includes </a:t>
            </a:r>
            <a:r>
              <a:rPr lang="en-US" altLang="en-US" sz="1800" b="1" dirty="0" smtClean="0"/>
              <a:t>requirements management</a:t>
            </a:r>
            <a:r>
              <a:rPr lang="en-US" altLang="en-US" sz="1800" dirty="0" smtClean="0"/>
              <a:t>, </a:t>
            </a:r>
            <a:r>
              <a:rPr lang="en-US" altLang="en-US" sz="1800" b="1" dirty="0" smtClean="0"/>
              <a:t>test case management</a:t>
            </a:r>
            <a:r>
              <a:rPr lang="en-US" altLang="en-US" sz="1800" dirty="0" smtClean="0"/>
              <a:t>, </a:t>
            </a:r>
            <a:r>
              <a:rPr lang="en-US" altLang="en-US" sz="1800" b="1" dirty="0" smtClean="0"/>
              <a:t>release management </a:t>
            </a:r>
            <a:r>
              <a:rPr lang="en-US" altLang="en-US" sz="1800" dirty="0" smtClean="0"/>
              <a:t>and defect tracking all fully integrated from day one.</a:t>
            </a:r>
          </a:p>
          <a:p>
            <a:pPr lvl="1" eaLnBrk="1" hangingPunct="1">
              <a:lnSpc>
                <a:spcPct val="90000"/>
              </a:lnSpc>
              <a:spcBef>
                <a:spcPct val="50000"/>
              </a:spcBef>
            </a:pPr>
            <a:r>
              <a:rPr lang="en-US" altLang="en-US" sz="1800" b="1" dirty="0" smtClean="0"/>
              <a:t>Highly intuitive</a:t>
            </a:r>
            <a:r>
              <a:rPr lang="en-US" altLang="en-US" sz="1800" dirty="0" smtClean="0"/>
              <a:t> web application that provides a </a:t>
            </a:r>
            <a:r>
              <a:rPr lang="en-US" altLang="en-US" sz="1800" b="1" dirty="0" smtClean="0"/>
              <a:t>complete picture</a:t>
            </a:r>
            <a:r>
              <a:rPr lang="en-US" altLang="en-US" sz="1800" dirty="0" smtClean="0"/>
              <a:t> of a project’s status and health yet requires only a web-browser.</a:t>
            </a:r>
          </a:p>
          <a:p>
            <a:pPr lvl="1" eaLnBrk="1" hangingPunct="1">
              <a:lnSpc>
                <a:spcPct val="90000"/>
              </a:lnSpc>
              <a:spcBef>
                <a:spcPct val="50000"/>
              </a:spcBef>
            </a:pPr>
            <a:r>
              <a:rPr lang="en-US" altLang="en-US" sz="1800" dirty="0" smtClean="0"/>
              <a:t>Ability to leverage your existing technology investments. </a:t>
            </a:r>
            <a:r>
              <a:rPr lang="en-US" altLang="en-US" sz="1800" dirty="0" err="1" smtClean="0"/>
              <a:t>SpiraTest</a:t>
            </a:r>
            <a:r>
              <a:rPr lang="en-US" altLang="en-US" sz="1800" dirty="0" smtClean="0"/>
              <a:t> </a:t>
            </a:r>
            <a:r>
              <a:rPr lang="en-US" altLang="en-US" sz="1800" b="1" dirty="0" smtClean="0"/>
              <a:t>integrates</a:t>
            </a:r>
            <a:r>
              <a:rPr lang="en-US" altLang="en-US" sz="1800" dirty="0" smtClean="0"/>
              <a:t> with many automated testing solutions and third-party defect-management systems.</a:t>
            </a:r>
          </a:p>
          <a:p>
            <a:pPr eaLnBrk="1" hangingPunct="1">
              <a:lnSpc>
                <a:spcPct val="90000"/>
              </a:lnSpc>
              <a:spcBef>
                <a:spcPct val="50000"/>
              </a:spcBef>
            </a:pPr>
            <a:endParaRPr lang="en-US" altLang="en-US" sz="2000" dirty="0" smtClean="0"/>
          </a:p>
          <a:p>
            <a:pPr eaLnBrk="1" hangingPunct="1">
              <a:lnSpc>
                <a:spcPct val="90000"/>
              </a:lnSpc>
              <a:spcBef>
                <a:spcPct val="50000"/>
              </a:spcBef>
            </a:pPr>
            <a:r>
              <a:rPr lang="en-US" altLang="en-US" sz="2000" dirty="0" smtClean="0"/>
              <a:t>In addition, we provide superb technical support that ensures that enquiries and questions are dealt with in a timely and professional manner.</a:t>
            </a:r>
          </a:p>
        </p:txBody>
      </p:sp>
    </p:spTree>
    <p:extLst>
      <p:ext uri="{BB962C8B-B14F-4D97-AF65-F5344CB8AC3E}">
        <p14:creationId xmlns:p14="http://schemas.microsoft.com/office/powerpoint/2010/main" val="366275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smtClean="0"/>
              <a:t>Feature Snapshot</a:t>
            </a:r>
          </a:p>
        </p:txBody>
      </p:sp>
      <p:sp>
        <p:nvSpPr>
          <p:cNvPr id="19460" name="Rectangle 4"/>
          <p:cNvSpPr>
            <a:spLocks noGrp="1" noChangeArrowheads="1"/>
          </p:cNvSpPr>
          <p:nvPr>
            <p:ph idx="1"/>
          </p:nvPr>
        </p:nvSpPr>
        <p:spPr>
          <a:xfrm>
            <a:off x="457200" y="2996952"/>
            <a:ext cx="4330824" cy="3129215"/>
          </a:xfrm>
        </p:spPr>
        <p:txBody>
          <a:bodyPr/>
          <a:lstStyle/>
          <a:p>
            <a:pPr eaLnBrk="1" hangingPunct="1"/>
            <a:r>
              <a:rPr lang="en-US" altLang="en-US" sz="2000" dirty="0" smtClean="0"/>
              <a:t>Manage requirements, features and use-cases </a:t>
            </a:r>
          </a:p>
          <a:p>
            <a:pPr eaLnBrk="1" hangingPunct="1"/>
            <a:r>
              <a:rPr lang="en-US" altLang="en-US" sz="2000" dirty="0" smtClean="0"/>
              <a:t>Create, edit and execute test-cases </a:t>
            </a:r>
          </a:p>
          <a:p>
            <a:pPr eaLnBrk="1" hangingPunct="1"/>
            <a:r>
              <a:rPr lang="en-US" altLang="en-US" sz="2000" dirty="0" smtClean="0"/>
              <a:t>Track bugs, enhancements, risks and issues </a:t>
            </a:r>
          </a:p>
          <a:p>
            <a:pPr eaLnBrk="1" hangingPunct="1"/>
            <a:r>
              <a:rPr lang="en-US" altLang="en-US" sz="2000" dirty="0" smtClean="0"/>
              <a:t>Map tests to requirements to track coverage </a:t>
            </a:r>
          </a:p>
          <a:p>
            <a:pPr eaLnBrk="1" hangingPunct="1"/>
            <a:r>
              <a:rPr lang="en-US" altLang="en-US" sz="2000" dirty="0" smtClean="0"/>
              <a:t>Clean and powerful user interface </a:t>
            </a:r>
          </a:p>
          <a:p>
            <a:pPr eaLnBrk="1" hangingPunct="1"/>
            <a:r>
              <a:rPr lang="en-US" altLang="en-US" sz="2000" dirty="0" smtClean="0"/>
              <a:t>Support for template test cases </a:t>
            </a:r>
          </a:p>
          <a:p>
            <a:pPr eaLnBrk="1" hangingPunct="1"/>
            <a:endParaRPr lang="en-US" altLang="en-US" sz="2000" dirty="0" smtClean="0"/>
          </a:p>
        </p:txBody>
      </p:sp>
      <p:sp>
        <p:nvSpPr>
          <p:cNvPr id="19458" name="Slide Number Placeholder 5"/>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F4C06534-119D-4BDA-B91B-848C82719006}" type="slidenum">
              <a:rPr lang="en-US" altLang="en-US" sz="1200"/>
              <a:pPr eaLnBrk="1" hangingPunct="1">
                <a:spcBef>
                  <a:spcPct val="0"/>
                </a:spcBef>
                <a:buClrTx/>
                <a:buSzTx/>
                <a:buFontTx/>
                <a:buNone/>
              </a:pPr>
              <a:t>11</a:t>
            </a:fld>
            <a:r>
              <a:rPr lang="en-US" altLang="en-US" sz="1200"/>
              <a:t> -</a:t>
            </a:r>
          </a:p>
        </p:txBody>
      </p:sp>
      <p:sp>
        <p:nvSpPr>
          <p:cNvPr id="19461" name="Rectangle 5"/>
          <p:cNvSpPr>
            <a:spLocks noGrp="1" noChangeArrowheads="1"/>
          </p:cNvSpPr>
          <p:nvPr>
            <p:ph type="body" sz="half" idx="4294967295"/>
          </p:nvPr>
        </p:nvSpPr>
        <p:spPr>
          <a:xfrm>
            <a:off x="4860032" y="2512715"/>
            <a:ext cx="4038600" cy="4084637"/>
          </a:xfrm>
        </p:spPr>
        <p:txBody>
          <a:bodyPr/>
          <a:lstStyle/>
          <a:p>
            <a:pPr eaLnBrk="1" hangingPunct="1"/>
            <a:r>
              <a:rPr lang="en-US" altLang="en-US" sz="2000" dirty="0" smtClean="0"/>
              <a:t>Link bugs to test steps during test execution </a:t>
            </a:r>
          </a:p>
          <a:p>
            <a:pPr eaLnBrk="1" hangingPunct="1"/>
            <a:r>
              <a:rPr lang="en-US" altLang="en-US" sz="2000" dirty="0" smtClean="0"/>
              <a:t>Drill down from requirements to tests and incidents </a:t>
            </a:r>
          </a:p>
          <a:p>
            <a:pPr eaLnBrk="1" hangingPunct="1"/>
            <a:r>
              <a:rPr lang="en-US" altLang="en-US" sz="2000" dirty="0" smtClean="0"/>
              <a:t>Personalized dashboards and customizable reporting </a:t>
            </a:r>
          </a:p>
          <a:p>
            <a:pPr eaLnBrk="1" hangingPunct="1"/>
            <a:r>
              <a:rPr lang="en-US" altLang="en-US" sz="2000" dirty="0" smtClean="0"/>
              <a:t>Web-based graphs and reports </a:t>
            </a:r>
          </a:p>
          <a:p>
            <a:pPr eaLnBrk="1" hangingPunct="1"/>
            <a:r>
              <a:rPr lang="en-US" altLang="en-US" sz="2000" dirty="0" smtClean="0"/>
              <a:t>Intuitive Web Interface (pure HTML) </a:t>
            </a:r>
          </a:p>
          <a:p>
            <a:pPr eaLnBrk="1" hangingPunct="1"/>
            <a:r>
              <a:rPr lang="en-US" altLang="en-US" sz="2000" dirty="0" smtClean="0"/>
              <a:t>Fully customizable workflows and field values </a:t>
            </a:r>
          </a:p>
        </p:txBody>
      </p:sp>
      <p:sp>
        <p:nvSpPr>
          <p:cNvPr id="19462" name="Rectangle 6"/>
          <p:cNvSpPr>
            <a:spLocks noChangeArrowheads="1"/>
          </p:cNvSpPr>
          <p:nvPr/>
        </p:nvSpPr>
        <p:spPr bwMode="auto">
          <a:xfrm>
            <a:off x="152400" y="1426096"/>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dirty="0"/>
              <a:t>	Listed below are some of the many great features that makes </a:t>
            </a:r>
            <a:r>
              <a:rPr lang="en-US" altLang="en-US" sz="2000" dirty="0" err="1"/>
              <a:t>SpiraTest</a:t>
            </a:r>
            <a:r>
              <a:rPr lang="en-US" altLang="en-US" sz="2000" dirty="0"/>
              <a:t> quality assurance software the leading choice for companies and organizations worldwide:</a:t>
            </a:r>
          </a:p>
        </p:txBody>
      </p:sp>
    </p:spTree>
    <p:extLst>
      <p:ext uri="{BB962C8B-B14F-4D97-AF65-F5344CB8AC3E}">
        <p14:creationId xmlns:p14="http://schemas.microsoft.com/office/powerpoint/2010/main" val="163815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E294C0AD-CEA2-4761-BE2C-11E4ED0E8EC9}" type="slidenum">
              <a:rPr lang="en-US" altLang="en-US" sz="1200"/>
              <a:pPr eaLnBrk="1" hangingPunct="1">
                <a:spcBef>
                  <a:spcPct val="0"/>
                </a:spcBef>
                <a:buClrTx/>
                <a:buSzTx/>
                <a:buFontTx/>
                <a:buNone/>
              </a:pPr>
              <a:t>12</a:t>
            </a:fld>
            <a:r>
              <a:rPr lang="en-US" altLang="en-US" sz="1200"/>
              <a:t> -</a:t>
            </a:r>
          </a:p>
        </p:txBody>
      </p:sp>
      <p:sp>
        <p:nvSpPr>
          <p:cNvPr id="20483" name="Rectangle 2"/>
          <p:cNvSpPr>
            <a:spLocks noGrp="1" noChangeArrowheads="1"/>
          </p:cNvSpPr>
          <p:nvPr>
            <p:ph type="title"/>
          </p:nvPr>
        </p:nvSpPr>
        <p:spPr/>
        <p:txBody>
          <a:bodyPr/>
          <a:lstStyle/>
          <a:p>
            <a:pPr eaLnBrk="1" hangingPunct="1"/>
            <a:r>
              <a:rPr lang="en-US" altLang="en-US" smtClean="0"/>
              <a:t>Competitive Landscape</a:t>
            </a:r>
          </a:p>
        </p:txBody>
      </p:sp>
      <p:sp>
        <p:nvSpPr>
          <p:cNvPr id="20484" name="Rectangle 3"/>
          <p:cNvSpPr>
            <a:spLocks noGrp="1" noChangeArrowheads="1"/>
          </p:cNvSpPr>
          <p:nvPr>
            <p:ph type="body" idx="1"/>
          </p:nvPr>
        </p:nvSpPr>
        <p:spPr>
          <a:xfrm>
            <a:off x="457200" y="1434231"/>
            <a:ext cx="8229600" cy="990600"/>
          </a:xfrm>
        </p:spPr>
        <p:txBody>
          <a:bodyPr/>
          <a:lstStyle/>
          <a:p>
            <a:pPr eaLnBrk="1" hangingPunct="1"/>
            <a:r>
              <a:rPr lang="en-US" altLang="en-US" sz="2000" dirty="0" smtClean="0"/>
              <a:t>We believe that </a:t>
            </a:r>
            <a:r>
              <a:rPr lang="en-US" altLang="en-US" sz="2000" dirty="0" err="1" smtClean="0"/>
              <a:t>SpiraTest</a:t>
            </a:r>
            <a:r>
              <a:rPr lang="en-US" altLang="en-US" sz="2000" dirty="0" smtClean="0"/>
              <a:t> offers an unbeatable combination of capability and affordability:</a:t>
            </a:r>
          </a:p>
        </p:txBody>
      </p:sp>
      <p:sp>
        <p:nvSpPr>
          <p:cNvPr id="20485" name="Line 4"/>
          <p:cNvSpPr>
            <a:spLocks noChangeShapeType="1"/>
          </p:cNvSpPr>
          <p:nvPr/>
        </p:nvSpPr>
        <p:spPr bwMode="auto">
          <a:xfrm flipH="1">
            <a:off x="4495800" y="2348631"/>
            <a:ext cx="0" cy="365760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86" name="Line 6"/>
          <p:cNvSpPr>
            <a:spLocks noChangeShapeType="1"/>
          </p:cNvSpPr>
          <p:nvPr/>
        </p:nvSpPr>
        <p:spPr bwMode="auto">
          <a:xfrm>
            <a:off x="838200" y="4177431"/>
            <a:ext cx="76200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87" name="Rectangle 9"/>
          <p:cNvSpPr>
            <a:spLocks noChangeArrowheads="1"/>
          </p:cNvSpPr>
          <p:nvPr/>
        </p:nvSpPr>
        <p:spPr bwMode="auto">
          <a:xfrm>
            <a:off x="838200" y="2348631"/>
            <a:ext cx="7620000" cy="3657600"/>
          </a:xfrm>
          <a:prstGeom prst="rect">
            <a:avLst/>
          </a:prstGeom>
          <a:noFill/>
          <a:ln w="12700" algn="ctr">
            <a:solidFill>
              <a:srgbClr val="5F5F5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488" name="Line 10"/>
          <p:cNvSpPr>
            <a:spLocks noChangeShapeType="1"/>
          </p:cNvSpPr>
          <p:nvPr/>
        </p:nvSpPr>
        <p:spPr bwMode="auto">
          <a:xfrm>
            <a:off x="1295400" y="6311031"/>
            <a:ext cx="6400800" cy="0"/>
          </a:xfrm>
          <a:prstGeom prst="line">
            <a:avLst/>
          </a:prstGeom>
          <a:noFill/>
          <a:ln w="9525">
            <a:solidFill>
              <a:srgbClr val="5F5F5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489" name="Line 11"/>
          <p:cNvSpPr>
            <a:spLocks noChangeShapeType="1"/>
          </p:cNvSpPr>
          <p:nvPr/>
        </p:nvSpPr>
        <p:spPr bwMode="auto">
          <a:xfrm flipV="1">
            <a:off x="457200" y="2805831"/>
            <a:ext cx="0" cy="2743200"/>
          </a:xfrm>
          <a:prstGeom prst="line">
            <a:avLst/>
          </a:prstGeom>
          <a:noFill/>
          <a:ln w="9525">
            <a:solidFill>
              <a:srgbClr val="5F5F5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490" name="Text Box 12"/>
          <p:cNvSpPr txBox="1">
            <a:spLocks noChangeArrowheads="1"/>
          </p:cNvSpPr>
          <p:nvPr/>
        </p:nvSpPr>
        <p:spPr bwMode="auto">
          <a:xfrm>
            <a:off x="2743200" y="6158631"/>
            <a:ext cx="3429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rgbClr val="5F5F5F"/>
                </a:solidFill>
              </a:rPr>
              <a:t>Breadth of Features / Capability</a:t>
            </a:r>
          </a:p>
        </p:txBody>
      </p:sp>
      <p:sp>
        <p:nvSpPr>
          <p:cNvPr id="20491" name="Text Box 13"/>
          <p:cNvSpPr txBox="1">
            <a:spLocks noChangeArrowheads="1"/>
          </p:cNvSpPr>
          <p:nvPr/>
        </p:nvSpPr>
        <p:spPr bwMode="auto">
          <a:xfrm rot="-5400000">
            <a:off x="-289718" y="4009949"/>
            <a:ext cx="1403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rgbClr val="5F5F5F"/>
                </a:solidFill>
              </a:rPr>
              <a:t>Affordability</a:t>
            </a:r>
          </a:p>
        </p:txBody>
      </p:sp>
      <p:grpSp>
        <p:nvGrpSpPr>
          <p:cNvPr id="20492" name="Group 46"/>
          <p:cNvGrpSpPr>
            <a:grpSpLocks/>
          </p:cNvGrpSpPr>
          <p:nvPr/>
        </p:nvGrpSpPr>
        <p:grpSpPr bwMode="auto">
          <a:xfrm>
            <a:off x="6553200" y="4740994"/>
            <a:ext cx="1600200" cy="274637"/>
            <a:chOff x="4128" y="2496"/>
            <a:chExt cx="1008" cy="173"/>
          </a:xfrm>
        </p:grpSpPr>
        <p:sp>
          <p:nvSpPr>
            <p:cNvPr id="20528" name="Oval 15"/>
            <p:cNvSpPr>
              <a:spLocks noChangeArrowheads="1"/>
            </p:cNvSpPr>
            <p:nvPr/>
          </p:nvSpPr>
          <p:spPr bwMode="auto">
            <a:xfrm>
              <a:off x="5088" y="2544"/>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29" name="Text Box 16"/>
            <p:cNvSpPr txBox="1">
              <a:spLocks noChangeArrowheads="1"/>
            </p:cNvSpPr>
            <p:nvPr/>
          </p:nvSpPr>
          <p:spPr bwMode="auto">
            <a:xfrm>
              <a:off x="4128" y="2496"/>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n-US" sz="1200" b="1">
                  <a:solidFill>
                    <a:srgbClr val="F79910"/>
                  </a:solidFill>
                </a:rPr>
                <a:t>HP QC/ALM</a:t>
              </a:r>
            </a:p>
          </p:txBody>
        </p:sp>
      </p:grpSp>
      <p:grpSp>
        <p:nvGrpSpPr>
          <p:cNvPr id="20493" name="Group 18"/>
          <p:cNvGrpSpPr>
            <a:grpSpLocks/>
          </p:cNvGrpSpPr>
          <p:nvPr/>
        </p:nvGrpSpPr>
        <p:grpSpPr bwMode="auto">
          <a:xfrm>
            <a:off x="7315200" y="5045794"/>
            <a:ext cx="1600200" cy="274637"/>
            <a:chOff x="1200" y="1872"/>
            <a:chExt cx="1008" cy="173"/>
          </a:xfrm>
        </p:grpSpPr>
        <p:sp>
          <p:nvSpPr>
            <p:cNvPr id="20526" name="Oval 19"/>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27" name="Text Box 20"/>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MicroFocus</a:t>
              </a:r>
            </a:p>
          </p:txBody>
        </p:sp>
      </p:grpSp>
      <p:grpSp>
        <p:nvGrpSpPr>
          <p:cNvPr id="20494" name="Group 24"/>
          <p:cNvGrpSpPr>
            <a:grpSpLocks/>
          </p:cNvGrpSpPr>
          <p:nvPr/>
        </p:nvGrpSpPr>
        <p:grpSpPr bwMode="auto">
          <a:xfrm>
            <a:off x="4800600" y="3796431"/>
            <a:ext cx="1600200" cy="274638"/>
            <a:chOff x="1200" y="1872"/>
            <a:chExt cx="1008" cy="173"/>
          </a:xfrm>
        </p:grpSpPr>
        <p:sp>
          <p:nvSpPr>
            <p:cNvPr id="20524" name="Oval 25"/>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25" name="Text Box 26"/>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Testuff</a:t>
              </a:r>
            </a:p>
          </p:txBody>
        </p:sp>
      </p:grpSp>
      <p:grpSp>
        <p:nvGrpSpPr>
          <p:cNvPr id="20495" name="Group 27"/>
          <p:cNvGrpSpPr>
            <a:grpSpLocks/>
          </p:cNvGrpSpPr>
          <p:nvPr/>
        </p:nvGrpSpPr>
        <p:grpSpPr bwMode="auto">
          <a:xfrm>
            <a:off x="5486400" y="3415431"/>
            <a:ext cx="1600200" cy="274638"/>
            <a:chOff x="1200" y="1872"/>
            <a:chExt cx="1008" cy="173"/>
          </a:xfrm>
        </p:grpSpPr>
        <p:sp>
          <p:nvSpPr>
            <p:cNvPr id="20522" name="Oval 28"/>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23" name="Text Box 29"/>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TechExcel</a:t>
              </a:r>
            </a:p>
          </p:txBody>
        </p:sp>
      </p:grpSp>
      <p:grpSp>
        <p:nvGrpSpPr>
          <p:cNvPr id="20496" name="Group 30"/>
          <p:cNvGrpSpPr>
            <a:grpSpLocks/>
          </p:cNvGrpSpPr>
          <p:nvPr/>
        </p:nvGrpSpPr>
        <p:grpSpPr bwMode="auto">
          <a:xfrm>
            <a:off x="3276600" y="3186831"/>
            <a:ext cx="1600200" cy="274638"/>
            <a:chOff x="1200" y="1872"/>
            <a:chExt cx="1008" cy="173"/>
          </a:xfrm>
        </p:grpSpPr>
        <p:sp>
          <p:nvSpPr>
            <p:cNvPr id="20520" name="Oval 31"/>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21" name="Text Box 32"/>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QaTrac</a:t>
              </a:r>
            </a:p>
          </p:txBody>
        </p:sp>
      </p:grpSp>
      <p:grpSp>
        <p:nvGrpSpPr>
          <p:cNvPr id="20497" name="Group 33"/>
          <p:cNvGrpSpPr>
            <a:grpSpLocks/>
          </p:cNvGrpSpPr>
          <p:nvPr/>
        </p:nvGrpSpPr>
        <p:grpSpPr bwMode="auto">
          <a:xfrm>
            <a:off x="2362200" y="2882031"/>
            <a:ext cx="1600200" cy="274638"/>
            <a:chOff x="1200" y="1872"/>
            <a:chExt cx="1008" cy="173"/>
          </a:xfrm>
        </p:grpSpPr>
        <p:sp>
          <p:nvSpPr>
            <p:cNvPr id="20518" name="Oval 34"/>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19" name="Text Box 35"/>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ApTest</a:t>
              </a:r>
            </a:p>
          </p:txBody>
        </p:sp>
      </p:grpSp>
      <p:grpSp>
        <p:nvGrpSpPr>
          <p:cNvPr id="20498" name="Group 36"/>
          <p:cNvGrpSpPr>
            <a:grpSpLocks/>
          </p:cNvGrpSpPr>
          <p:nvPr/>
        </p:nvGrpSpPr>
        <p:grpSpPr bwMode="auto">
          <a:xfrm>
            <a:off x="6934200" y="4207594"/>
            <a:ext cx="1600200" cy="274637"/>
            <a:chOff x="1200" y="1872"/>
            <a:chExt cx="1008" cy="173"/>
          </a:xfrm>
        </p:grpSpPr>
        <p:sp>
          <p:nvSpPr>
            <p:cNvPr id="20516" name="Oval 37"/>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17" name="Text Box 38"/>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IBM Rational</a:t>
              </a:r>
            </a:p>
          </p:txBody>
        </p:sp>
      </p:grpSp>
      <p:grpSp>
        <p:nvGrpSpPr>
          <p:cNvPr id="20499" name="Group 39"/>
          <p:cNvGrpSpPr>
            <a:grpSpLocks/>
          </p:cNvGrpSpPr>
          <p:nvPr/>
        </p:nvGrpSpPr>
        <p:grpSpPr bwMode="auto">
          <a:xfrm>
            <a:off x="1447800" y="2653431"/>
            <a:ext cx="1600200" cy="274638"/>
            <a:chOff x="1200" y="1872"/>
            <a:chExt cx="1008" cy="173"/>
          </a:xfrm>
        </p:grpSpPr>
        <p:sp>
          <p:nvSpPr>
            <p:cNvPr id="20514" name="Oval 40"/>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15" name="Text Box 41"/>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PassMark</a:t>
              </a:r>
            </a:p>
          </p:txBody>
        </p:sp>
      </p:grpSp>
      <p:grpSp>
        <p:nvGrpSpPr>
          <p:cNvPr id="20500" name="Group 45"/>
          <p:cNvGrpSpPr>
            <a:grpSpLocks/>
          </p:cNvGrpSpPr>
          <p:nvPr/>
        </p:nvGrpSpPr>
        <p:grpSpPr bwMode="auto">
          <a:xfrm>
            <a:off x="7239000" y="2577231"/>
            <a:ext cx="1600200" cy="274638"/>
            <a:chOff x="1008" y="1296"/>
            <a:chExt cx="1008" cy="173"/>
          </a:xfrm>
        </p:grpSpPr>
        <p:sp>
          <p:nvSpPr>
            <p:cNvPr id="20512" name="Oval 14"/>
            <p:cNvSpPr>
              <a:spLocks noChangeArrowheads="1"/>
            </p:cNvSpPr>
            <p:nvPr/>
          </p:nvSpPr>
          <p:spPr bwMode="auto">
            <a:xfrm>
              <a:off x="1008" y="1344"/>
              <a:ext cx="48" cy="48"/>
            </a:xfrm>
            <a:prstGeom prst="ellipse">
              <a:avLst/>
            </a:prstGeom>
            <a:solidFill>
              <a:srgbClr val="F96611"/>
            </a:solidFill>
            <a:ln w="9525">
              <a:solidFill>
                <a:srgbClr val="F9661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13" name="Text Box 44"/>
            <p:cNvSpPr txBox="1">
              <a:spLocks noChangeArrowheads="1"/>
            </p:cNvSpPr>
            <p:nvPr/>
          </p:nvSpPr>
          <p:spPr bwMode="auto">
            <a:xfrm>
              <a:off x="1056" y="1296"/>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96611"/>
                  </a:solidFill>
                </a:rPr>
                <a:t>SpiraTest</a:t>
              </a:r>
            </a:p>
          </p:txBody>
        </p:sp>
      </p:grpSp>
      <p:sp>
        <p:nvSpPr>
          <p:cNvPr id="20501" name="Text Box 47"/>
          <p:cNvSpPr txBox="1">
            <a:spLocks noChangeArrowheads="1"/>
          </p:cNvSpPr>
          <p:nvPr/>
        </p:nvSpPr>
        <p:spPr bwMode="auto">
          <a:xfrm>
            <a:off x="4495800" y="5701431"/>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a:solidFill>
                  <a:srgbClr val="5F5F5F"/>
                </a:solidFill>
              </a:rPr>
              <a:t>Incumbents</a:t>
            </a:r>
          </a:p>
        </p:txBody>
      </p:sp>
      <p:sp>
        <p:nvSpPr>
          <p:cNvPr id="20502" name="Text Box 48"/>
          <p:cNvSpPr txBox="1">
            <a:spLocks noChangeArrowheads="1"/>
          </p:cNvSpPr>
          <p:nvPr/>
        </p:nvSpPr>
        <p:spPr bwMode="auto">
          <a:xfrm>
            <a:off x="838200" y="5701431"/>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a:solidFill>
                  <a:srgbClr val="5F5F5F"/>
                </a:solidFill>
              </a:rPr>
              <a:t>Uncompetitive</a:t>
            </a:r>
          </a:p>
        </p:txBody>
      </p:sp>
      <p:sp>
        <p:nvSpPr>
          <p:cNvPr id="20503" name="Text Box 49"/>
          <p:cNvSpPr txBox="1">
            <a:spLocks noChangeArrowheads="1"/>
          </p:cNvSpPr>
          <p:nvPr/>
        </p:nvSpPr>
        <p:spPr bwMode="auto">
          <a:xfrm>
            <a:off x="4495800" y="2348631"/>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a:solidFill>
                  <a:srgbClr val="5F5F5F"/>
                </a:solidFill>
              </a:rPr>
              <a:t>Challengers</a:t>
            </a:r>
          </a:p>
        </p:txBody>
      </p:sp>
      <p:sp>
        <p:nvSpPr>
          <p:cNvPr id="20504" name="Text Box 50"/>
          <p:cNvSpPr txBox="1">
            <a:spLocks noChangeArrowheads="1"/>
          </p:cNvSpPr>
          <p:nvPr/>
        </p:nvSpPr>
        <p:spPr bwMode="auto">
          <a:xfrm>
            <a:off x="838200" y="2348631"/>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a:solidFill>
                  <a:srgbClr val="5F5F5F"/>
                </a:solidFill>
              </a:rPr>
              <a:t>Niche Players</a:t>
            </a:r>
          </a:p>
        </p:txBody>
      </p:sp>
      <p:sp>
        <p:nvSpPr>
          <p:cNvPr id="20505" name="Text Box 51"/>
          <p:cNvSpPr txBox="1">
            <a:spLocks noChangeArrowheads="1"/>
          </p:cNvSpPr>
          <p:nvPr/>
        </p:nvSpPr>
        <p:spPr bwMode="auto">
          <a:xfrm>
            <a:off x="4267200" y="2134319"/>
            <a:ext cx="419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n-US" sz="1200" i="1"/>
              <a:t>Source: Inflectra Corporation, 2010</a:t>
            </a:r>
          </a:p>
        </p:txBody>
      </p:sp>
      <p:grpSp>
        <p:nvGrpSpPr>
          <p:cNvPr id="20506" name="Group 53"/>
          <p:cNvGrpSpPr>
            <a:grpSpLocks/>
          </p:cNvGrpSpPr>
          <p:nvPr/>
        </p:nvGrpSpPr>
        <p:grpSpPr bwMode="auto">
          <a:xfrm>
            <a:off x="3657600" y="4512394"/>
            <a:ext cx="1600200" cy="274637"/>
            <a:chOff x="1200" y="1872"/>
            <a:chExt cx="1008" cy="173"/>
          </a:xfrm>
        </p:grpSpPr>
        <p:sp>
          <p:nvSpPr>
            <p:cNvPr id="20510" name="Oval 54"/>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11" name="Text Box 55"/>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Zephyr</a:t>
              </a:r>
            </a:p>
          </p:txBody>
        </p:sp>
      </p:grpSp>
      <p:grpSp>
        <p:nvGrpSpPr>
          <p:cNvPr id="20507" name="Group 56"/>
          <p:cNvGrpSpPr>
            <a:grpSpLocks/>
          </p:cNvGrpSpPr>
          <p:nvPr/>
        </p:nvGrpSpPr>
        <p:grpSpPr bwMode="auto">
          <a:xfrm>
            <a:off x="3581400" y="4177431"/>
            <a:ext cx="1600200" cy="274638"/>
            <a:chOff x="1200" y="1872"/>
            <a:chExt cx="1008" cy="173"/>
          </a:xfrm>
        </p:grpSpPr>
        <p:sp>
          <p:nvSpPr>
            <p:cNvPr id="20508" name="Oval 57"/>
            <p:cNvSpPr>
              <a:spLocks noChangeArrowheads="1"/>
            </p:cNvSpPr>
            <p:nvPr/>
          </p:nvSpPr>
          <p:spPr bwMode="auto">
            <a:xfrm>
              <a:off x="1200" y="1920"/>
              <a:ext cx="48" cy="48"/>
            </a:xfrm>
            <a:prstGeom prst="ellipse">
              <a:avLst/>
            </a:prstGeom>
            <a:solidFill>
              <a:srgbClr val="F79910"/>
            </a:solidFill>
            <a:ln w="9525">
              <a:solidFill>
                <a:srgbClr val="F799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0509" name="Text Box 58"/>
            <p:cNvSpPr txBox="1">
              <a:spLocks noChangeArrowheads="1"/>
            </p:cNvSpPr>
            <p:nvPr/>
          </p:nvSpPr>
          <p:spPr bwMode="auto">
            <a:xfrm>
              <a:off x="1248" y="18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F79910"/>
                  </a:solidFill>
                </a:rPr>
                <a:t>TestRail</a:t>
              </a:r>
            </a:p>
          </p:txBody>
        </p:sp>
      </p:grpSp>
    </p:spTree>
    <p:extLst>
      <p:ext uri="{BB962C8B-B14F-4D97-AF65-F5344CB8AC3E}">
        <p14:creationId xmlns:p14="http://schemas.microsoft.com/office/powerpoint/2010/main" val="3291360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24187E78-49D7-42FA-9A6F-AFD561584D51}" type="slidenum">
              <a:rPr lang="en-US" altLang="en-US" sz="1200"/>
              <a:pPr eaLnBrk="1" hangingPunct="1">
                <a:spcBef>
                  <a:spcPct val="0"/>
                </a:spcBef>
                <a:buClrTx/>
                <a:buSzTx/>
                <a:buFontTx/>
                <a:buNone/>
              </a:pPr>
              <a:t>13</a:t>
            </a:fld>
            <a:r>
              <a:rPr lang="en-US" altLang="en-US" sz="1200"/>
              <a:t> -</a:t>
            </a:r>
          </a:p>
        </p:txBody>
      </p:sp>
      <p:grpSp>
        <p:nvGrpSpPr>
          <p:cNvPr id="21507" name="Group 39"/>
          <p:cNvGrpSpPr>
            <a:grpSpLocks/>
          </p:cNvGrpSpPr>
          <p:nvPr/>
        </p:nvGrpSpPr>
        <p:grpSpPr bwMode="auto">
          <a:xfrm>
            <a:off x="457200" y="3323803"/>
            <a:ext cx="8229600" cy="2103438"/>
            <a:chOff x="288" y="1818"/>
            <a:chExt cx="5424" cy="1325"/>
          </a:xfrm>
        </p:grpSpPr>
        <p:sp>
          <p:nvSpPr>
            <p:cNvPr id="21544" name="Line 35"/>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5" name="Line 36"/>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6" name="Line 37"/>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1508" name="Line 38"/>
          <p:cNvSpPr>
            <a:spLocks noChangeShapeType="1"/>
          </p:cNvSpPr>
          <p:nvPr/>
        </p:nvSpPr>
        <p:spPr bwMode="auto">
          <a:xfrm flipH="1">
            <a:off x="3810000" y="2266528"/>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09" name="Rectangle 2"/>
          <p:cNvSpPr>
            <a:spLocks noGrp="1" noChangeArrowheads="1"/>
          </p:cNvSpPr>
          <p:nvPr>
            <p:ph type="title"/>
          </p:nvPr>
        </p:nvSpPr>
        <p:spPr/>
        <p:txBody>
          <a:bodyPr/>
          <a:lstStyle/>
          <a:p>
            <a:pPr eaLnBrk="1" hangingPunct="1"/>
            <a:r>
              <a:rPr lang="en-US" altLang="en-US" smtClean="0"/>
              <a:t>Representative Customers</a:t>
            </a:r>
          </a:p>
        </p:txBody>
      </p:sp>
      <p:sp>
        <p:nvSpPr>
          <p:cNvPr id="21510" name="Rectangle 3"/>
          <p:cNvSpPr>
            <a:spLocks noGrp="1" noChangeArrowheads="1"/>
          </p:cNvSpPr>
          <p:nvPr>
            <p:ph type="body" idx="1"/>
          </p:nvPr>
        </p:nvSpPr>
        <p:spPr>
          <a:xfrm>
            <a:off x="457200" y="1275928"/>
            <a:ext cx="8229600" cy="5105400"/>
          </a:xfrm>
        </p:spPr>
        <p:txBody>
          <a:bodyPr/>
          <a:lstStyle/>
          <a:p>
            <a:pPr eaLnBrk="1" hangingPunct="1"/>
            <a:r>
              <a:rPr lang="en-US" altLang="en-US" sz="2000" smtClean="0"/>
              <a:t>The following are some of the organizations who are using SpiraTest to manage their quality assurance processes:</a:t>
            </a:r>
          </a:p>
        </p:txBody>
      </p:sp>
      <p:pic>
        <p:nvPicPr>
          <p:cNvPr id="21511" name="Picture 5" descr="Emergency Response Management Servi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57328"/>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5" descr="Excitor A/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781128"/>
            <a:ext cx="1190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6"/>
          <p:cNvSpPr txBox="1">
            <a:spLocks noChangeArrowheads="1"/>
          </p:cNvSpPr>
          <p:nvPr/>
        </p:nvSpPr>
        <p:spPr bwMode="auto">
          <a:xfrm>
            <a:off x="381000" y="226652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Energy &amp; Industrial</a:t>
            </a:r>
          </a:p>
        </p:txBody>
      </p:sp>
      <p:sp>
        <p:nvSpPr>
          <p:cNvPr id="21514" name="Text Box 17"/>
          <p:cNvSpPr txBox="1">
            <a:spLocks noChangeArrowheads="1"/>
          </p:cNvSpPr>
          <p:nvPr/>
        </p:nvSpPr>
        <p:spPr bwMode="auto">
          <a:xfrm>
            <a:off x="381000" y="334285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Government</a:t>
            </a:r>
          </a:p>
        </p:txBody>
      </p:sp>
      <p:sp>
        <p:nvSpPr>
          <p:cNvPr id="21515" name="Text Box 18"/>
          <p:cNvSpPr txBox="1">
            <a:spLocks noChangeArrowheads="1"/>
          </p:cNvSpPr>
          <p:nvPr/>
        </p:nvSpPr>
        <p:spPr bwMode="auto">
          <a:xfrm>
            <a:off x="381000" y="5497091"/>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Retail &amp; Consumer Goods</a:t>
            </a:r>
          </a:p>
        </p:txBody>
      </p:sp>
      <p:sp>
        <p:nvSpPr>
          <p:cNvPr id="21516" name="Text Box 19"/>
          <p:cNvSpPr txBox="1">
            <a:spLocks noChangeArrowheads="1"/>
          </p:cNvSpPr>
          <p:nvPr/>
        </p:nvSpPr>
        <p:spPr bwMode="auto">
          <a:xfrm>
            <a:off x="381000" y="441917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Healthcare &amp; Bio-Technology</a:t>
            </a:r>
          </a:p>
        </p:txBody>
      </p:sp>
      <p:sp>
        <p:nvSpPr>
          <p:cNvPr id="21517" name="Text Box 20"/>
          <p:cNvSpPr txBox="1">
            <a:spLocks noChangeArrowheads="1"/>
          </p:cNvSpPr>
          <p:nvPr/>
        </p:nvSpPr>
        <p:spPr bwMode="auto">
          <a:xfrm>
            <a:off x="3962400" y="226652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Financial &amp; Business Services </a:t>
            </a:r>
          </a:p>
        </p:txBody>
      </p:sp>
      <p:sp>
        <p:nvSpPr>
          <p:cNvPr id="21518" name="Text Box 21"/>
          <p:cNvSpPr txBox="1">
            <a:spLocks noChangeArrowheads="1"/>
          </p:cNvSpPr>
          <p:nvPr/>
        </p:nvSpPr>
        <p:spPr bwMode="auto">
          <a:xfrm>
            <a:off x="3962400" y="334285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Information Technology</a:t>
            </a:r>
          </a:p>
        </p:txBody>
      </p:sp>
      <p:sp>
        <p:nvSpPr>
          <p:cNvPr id="21519" name="Text Box 22"/>
          <p:cNvSpPr txBox="1">
            <a:spLocks noChangeArrowheads="1"/>
          </p:cNvSpPr>
          <p:nvPr/>
        </p:nvSpPr>
        <p:spPr bwMode="auto">
          <a:xfrm>
            <a:off x="3962400" y="5497091"/>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Transportation &amp; Hospitality</a:t>
            </a:r>
          </a:p>
        </p:txBody>
      </p:sp>
      <p:sp>
        <p:nvSpPr>
          <p:cNvPr id="21520" name="Text Box 23"/>
          <p:cNvSpPr txBox="1">
            <a:spLocks noChangeArrowheads="1"/>
          </p:cNvSpPr>
          <p:nvPr/>
        </p:nvSpPr>
        <p:spPr bwMode="auto">
          <a:xfrm>
            <a:off x="3962400" y="441917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solidFill>
              </a:rPr>
              <a:t>Telecommunications</a:t>
            </a:r>
          </a:p>
        </p:txBody>
      </p:sp>
      <p:pic>
        <p:nvPicPr>
          <p:cNvPr id="21521" name="Picture 26" descr="logo_Curtis47x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2571328"/>
            <a:ext cx="4476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30" descr="Link to Queensland Government (www.qld.gov.a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666703"/>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34" descr="logoArm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48572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45" descr="enta Internet ticket sales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847928"/>
            <a:ext cx="1047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47" descr="Conversive, Inc.">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3942928"/>
            <a:ext cx="16002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552528"/>
            <a:ext cx="1600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7" name="Picture 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0200" y="5771728"/>
            <a:ext cx="9906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8" name="Picture 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5847928"/>
            <a:ext cx="21780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9" name="Picture 63" descr="gta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8600" y="5771728"/>
            <a:ext cx="12906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2704678"/>
            <a:ext cx="176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31" name="Picture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3600" y="4781128"/>
            <a:ext cx="16002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32" name="Picture 76" descr="Epicor Log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3561928"/>
            <a:ext cx="2362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74" descr="sonic_log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43700" y="3561928"/>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78" descr="Morse Logo">
            <a:hlinkClick r:id="rId23" tooltip="Back to Homepage"/>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81800" y="3866728"/>
            <a:ext cx="1485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80" descr="Alcatel-Lucent">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 y="2647528"/>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85" descr="Danfoss">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86000" y="2647528"/>
            <a:ext cx="952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87" descr="ASOS">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7200" y="5847928"/>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89" descr="Rocky Brands">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95600" y="554312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91" descr="Computer Associates">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76700" y="3638128"/>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93" descr="Deutsch Bank">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67400" y="2647528"/>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95" descr="Swiss Life Group">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848600" y="2571328"/>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97" descr="Sicap">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696200" y="4704928"/>
            <a:ext cx="1143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103" descr="AtriCure">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7200" y="4781128"/>
            <a:ext cx="1600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03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F8E2197-5CF2-42B8-9F71-A0F416A9C4A2}" type="slidenum">
              <a:rPr lang="en-US" altLang="en-US" sz="1200"/>
              <a:pPr eaLnBrk="1" hangingPunct="1">
                <a:spcBef>
                  <a:spcPct val="0"/>
                </a:spcBef>
                <a:buClrTx/>
                <a:buSzTx/>
                <a:buFontTx/>
                <a:buNone/>
              </a:pPr>
              <a:t>14</a:t>
            </a:fld>
            <a:r>
              <a:rPr lang="en-US" altLang="en-US" sz="1200"/>
              <a:t> -</a:t>
            </a:r>
          </a:p>
        </p:txBody>
      </p:sp>
      <p:sp>
        <p:nvSpPr>
          <p:cNvPr id="22531" name="Rectangle 2"/>
          <p:cNvSpPr>
            <a:spLocks noGrp="1" noChangeArrowheads="1"/>
          </p:cNvSpPr>
          <p:nvPr>
            <p:ph type="title"/>
          </p:nvPr>
        </p:nvSpPr>
        <p:spPr/>
        <p:txBody>
          <a:bodyPr/>
          <a:lstStyle/>
          <a:p>
            <a:pPr eaLnBrk="1" hangingPunct="1"/>
            <a:r>
              <a:rPr lang="en-US" altLang="en-US" smtClean="0"/>
              <a:t>Testimonials</a:t>
            </a:r>
          </a:p>
        </p:txBody>
      </p:sp>
      <p:sp>
        <p:nvSpPr>
          <p:cNvPr id="22532" name="Rectangle 3"/>
          <p:cNvSpPr>
            <a:spLocks noGrp="1" noChangeArrowheads="1"/>
          </p:cNvSpPr>
          <p:nvPr>
            <p:ph type="body" idx="1"/>
          </p:nvPr>
        </p:nvSpPr>
        <p:spPr>
          <a:xfrm>
            <a:off x="457200" y="1491952"/>
            <a:ext cx="8458200" cy="5105400"/>
          </a:xfrm>
        </p:spPr>
        <p:txBody>
          <a:bodyPr/>
          <a:lstStyle/>
          <a:p>
            <a:pPr eaLnBrk="1" hangingPunct="1">
              <a:lnSpc>
                <a:spcPct val="90000"/>
              </a:lnSpc>
            </a:pPr>
            <a:r>
              <a:rPr lang="en-US" altLang="en-US" sz="1600" smtClean="0"/>
              <a:t>"... This is a fantastic piece of software, it was easy to put in place on our own server, has run faultlessly since its initial setup and any problems we encountered were taken care of by Inflectra's support very quickly.</a:t>
            </a:r>
            <a:br>
              <a:rPr lang="en-US" altLang="en-US" sz="1600" smtClean="0"/>
            </a:br>
            <a:r>
              <a:rPr lang="en-US" altLang="en-US" sz="1600" smtClean="0"/>
              <a:t/>
            </a:r>
            <a:br>
              <a:rPr lang="en-US" altLang="en-US" sz="1600" smtClean="0"/>
            </a:br>
            <a:r>
              <a:rPr lang="en-US" altLang="en-US" sz="1600" smtClean="0"/>
              <a:t>Allows multiple ways to setup tests to match different workflows. provides a very good reporting overview to help clarify what is going on with testing. ...“</a:t>
            </a:r>
            <a:br>
              <a:rPr lang="en-US" altLang="en-US" sz="1600" smtClean="0"/>
            </a:br>
            <a:r>
              <a:rPr lang="en-US" altLang="en-US" sz="1600" b="1" smtClean="0"/>
              <a:t>- Kristiaan Davies of Source Insurance Ltd.</a:t>
            </a:r>
          </a:p>
          <a:p>
            <a:pPr eaLnBrk="1" hangingPunct="1">
              <a:lnSpc>
                <a:spcPct val="90000"/>
              </a:lnSpc>
            </a:pPr>
            <a:endParaRPr lang="en-US" altLang="en-US" sz="1600" b="1" smtClean="0"/>
          </a:p>
          <a:p>
            <a:pPr eaLnBrk="1" hangingPunct="1">
              <a:lnSpc>
                <a:spcPct val="90000"/>
              </a:lnSpc>
            </a:pPr>
            <a:r>
              <a:rPr lang="en-US" altLang="en-US" sz="1600" smtClean="0"/>
              <a:t>“…Good and very useful application for managing testing. I would recommend it for everyone. Useful in managing multiple projects and groups. Our team members like the application and we are able to track progress. From the click of a button, I am able to know what everyone is working on...“</a:t>
            </a:r>
            <a:br>
              <a:rPr lang="en-US" altLang="en-US" sz="1600" smtClean="0"/>
            </a:br>
            <a:r>
              <a:rPr lang="en-US" altLang="en-US" sz="1600" b="1" smtClean="0"/>
              <a:t>- Silas Oswe of Kentrade. </a:t>
            </a:r>
          </a:p>
          <a:p>
            <a:pPr eaLnBrk="1" hangingPunct="1">
              <a:lnSpc>
                <a:spcPct val="90000"/>
              </a:lnSpc>
            </a:pPr>
            <a:endParaRPr lang="en-US" altLang="en-US" sz="1600" b="1" smtClean="0"/>
          </a:p>
          <a:p>
            <a:pPr eaLnBrk="1" hangingPunct="1">
              <a:lnSpc>
                <a:spcPct val="90000"/>
              </a:lnSpc>
            </a:pPr>
            <a:r>
              <a:rPr lang="en-US" altLang="en-US" sz="1600" smtClean="0"/>
              <a:t>"...I would like on behalf of Conversive to express my thanks to your professionalism, timely responses and all support you have been providing to us since the time we took SpiraTest into test run. This is greatly appreciated and makes everyone here at Conversive confident that we have chosen a great product for our QA needs and that we will be using it for many years to come...“</a:t>
            </a:r>
            <a:br>
              <a:rPr lang="en-US" altLang="en-US" sz="1600" smtClean="0"/>
            </a:br>
            <a:r>
              <a:rPr lang="en-US" altLang="en-US" sz="1600" b="1" smtClean="0"/>
              <a:t>- Ivan Milosevic of Conversive, Inc. </a:t>
            </a:r>
          </a:p>
        </p:txBody>
      </p:sp>
      <p:sp>
        <p:nvSpPr>
          <p:cNvPr id="22533" name="Line 4"/>
          <p:cNvSpPr>
            <a:spLocks noChangeShapeType="1"/>
          </p:cNvSpPr>
          <p:nvPr/>
        </p:nvSpPr>
        <p:spPr bwMode="auto">
          <a:xfrm>
            <a:off x="228600" y="3244552"/>
            <a:ext cx="8610600" cy="1588"/>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34" name="Line 5"/>
          <p:cNvSpPr>
            <a:spLocks noChangeShapeType="1"/>
          </p:cNvSpPr>
          <p:nvPr/>
        </p:nvSpPr>
        <p:spPr bwMode="auto">
          <a:xfrm>
            <a:off x="228600" y="4690765"/>
            <a:ext cx="8610600" cy="1587"/>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066385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9D5DA0B7-1C9F-4128-9E72-3F67E91E26B4}" type="slidenum">
              <a:rPr lang="en-US" altLang="en-US" sz="1200"/>
              <a:pPr eaLnBrk="1" hangingPunct="1">
                <a:spcBef>
                  <a:spcPct val="0"/>
                </a:spcBef>
                <a:buClrTx/>
                <a:buSzTx/>
                <a:buFontTx/>
                <a:buNone/>
              </a:pPr>
              <a:t>15</a:t>
            </a:fld>
            <a:r>
              <a:rPr lang="en-US" altLang="en-US" sz="1200"/>
              <a:t> -</a:t>
            </a:r>
          </a:p>
        </p:txBody>
      </p:sp>
      <p:sp>
        <p:nvSpPr>
          <p:cNvPr id="23555" name="Rectangle 2"/>
          <p:cNvSpPr>
            <a:spLocks noGrp="1" noChangeArrowheads="1"/>
          </p:cNvSpPr>
          <p:nvPr>
            <p:ph type="title"/>
          </p:nvPr>
        </p:nvSpPr>
        <p:spPr>
          <a:xfrm>
            <a:off x="457200" y="701824"/>
            <a:ext cx="8229600" cy="1143000"/>
          </a:xfrm>
        </p:spPr>
        <p:txBody>
          <a:bodyPr/>
          <a:lstStyle/>
          <a:p>
            <a:pPr eaLnBrk="1" hangingPunct="1"/>
            <a:r>
              <a:rPr lang="en-US" altLang="en-US" dirty="0" smtClean="0"/>
              <a:t>Introduction to QA using </a:t>
            </a:r>
            <a:r>
              <a:rPr lang="en-US" altLang="en-US" dirty="0" err="1" smtClean="0"/>
              <a:t>SpiraTest</a:t>
            </a:r>
            <a:r>
              <a:rPr lang="en-US" altLang="en-US" dirty="0" smtClean="0"/>
              <a:t> (1)</a:t>
            </a:r>
          </a:p>
        </p:txBody>
      </p:sp>
      <p:sp>
        <p:nvSpPr>
          <p:cNvPr id="23556" name="Rectangle 3"/>
          <p:cNvSpPr>
            <a:spLocks noGrp="1" noChangeArrowheads="1"/>
          </p:cNvSpPr>
          <p:nvPr>
            <p:ph type="body" idx="1"/>
          </p:nvPr>
        </p:nvSpPr>
        <p:spPr>
          <a:xfrm>
            <a:off x="457200" y="2099985"/>
            <a:ext cx="8229600" cy="4281343"/>
          </a:xfrm>
        </p:spPr>
        <p:txBody>
          <a:bodyPr/>
          <a:lstStyle/>
          <a:p>
            <a:pPr eaLnBrk="1" hangingPunct="1"/>
            <a:r>
              <a:rPr lang="en-US" altLang="en-US" sz="2400" smtClean="0"/>
              <a:t>The first step is to define the project’s requirements matrix.</a:t>
            </a:r>
          </a:p>
          <a:p>
            <a:pPr lvl="1" eaLnBrk="1" hangingPunct="1"/>
            <a:r>
              <a:rPr lang="en-US" altLang="en-US" sz="2000" smtClean="0"/>
              <a:t>This is a hierarchical list of all the features (both business and technical) that the system needs to fulfill</a:t>
            </a:r>
          </a:p>
          <a:p>
            <a:pPr lvl="1" eaLnBrk="1" hangingPunct="1"/>
            <a:r>
              <a:rPr lang="en-US" altLang="en-US" sz="2000" smtClean="0"/>
              <a:t>They can be entered by hand, imported from Excel, or loaded from other tools like RequisitePro</a:t>
            </a:r>
          </a:p>
          <a:p>
            <a:pPr lvl="1" eaLnBrk="1" hangingPunct="1"/>
            <a:r>
              <a:rPr lang="en-US" altLang="en-US" sz="2000" smtClean="0"/>
              <a:t>They can contain attachments, be cross-linked and have project-specific attributes</a:t>
            </a:r>
          </a:p>
          <a:p>
            <a:pPr lvl="1" eaLnBrk="1" hangingPunct="1"/>
            <a:endParaRPr lang="en-US" altLang="en-US" sz="2000" smtClean="0"/>
          </a:p>
        </p:txBody>
      </p:sp>
      <p:sp>
        <p:nvSpPr>
          <p:cNvPr id="23557" name="AutoShape 5"/>
          <p:cNvSpPr>
            <a:spLocks noChangeArrowheads="1"/>
          </p:cNvSpPr>
          <p:nvPr/>
        </p:nvSpPr>
        <p:spPr bwMode="auto">
          <a:xfrm>
            <a:off x="609600" y="4674840"/>
            <a:ext cx="1905000" cy="914400"/>
          </a:xfrm>
          <a:prstGeom prst="homePlate">
            <a:avLst>
              <a:gd name="adj" fmla="val 52083"/>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bg1"/>
                </a:solidFill>
              </a:rPr>
              <a:t>Define Requirements</a:t>
            </a:r>
          </a:p>
        </p:txBody>
      </p:sp>
    </p:spTree>
    <p:extLst>
      <p:ext uri="{BB962C8B-B14F-4D97-AF65-F5344CB8AC3E}">
        <p14:creationId xmlns:p14="http://schemas.microsoft.com/office/powerpoint/2010/main" val="1204345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24EC0B48-C962-4FCF-8DA1-C6A919331B7C}" type="slidenum">
              <a:rPr lang="en-US" altLang="en-US" sz="1200"/>
              <a:pPr eaLnBrk="1" hangingPunct="1">
                <a:spcBef>
                  <a:spcPct val="0"/>
                </a:spcBef>
                <a:buClrTx/>
                <a:buSzTx/>
                <a:buFontTx/>
                <a:buNone/>
              </a:pPr>
              <a:t>16</a:t>
            </a:fld>
            <a:r>
              <a:rPr lang="en-US" altLang="en-US" sz="1200"/>
              <a:t> -</a:t>
            </a:r>
          </a:p>
        </p:txBody>
      </p:sp>
      <p:sp>
        <p:nvSpPr>
          <p:cNvPr id="24579" name="Rectangle 2"/>
          <p:cNvSpPr>
            <a:spLocks noGrp="1" noChangeArrowheads="1"/>
          </p:cNvSpPr>
          <p:nvPr>
            <p:ph type="title"/>
          </p:nvPr>
        </p:nvSpPr>
        <p:spPr>
          <a:xfrm>
            <a:off x="457200" y="701824"/>
            <a:ext cx="8229600" cy="1143000"/>
          </a:xfrm>
        </p:spPr>
        <p:txBody>
          <a:bodyPr/>
          <a:lstStyle/>
          <a:p>
            <a:pPr eaLnBrk="1" hangingPunct="1"/>
            <a:r>
              <a:rPr lang="en-US" altLang="en-US" dirty="0" smtClean="0"/>
              <a:t>Introduction to QA using </a:t>
            </a:r>
            <a:r>
              <a:rPr lang="en-US" altLang="en-US" dirty="0" err="1" smtClean="0"/>
              <a:t>SpiraTest</a:t>
            </a:r>
            <a:r>
              <a:rPr lang="en-US" altLang="en-US" dirty="0" smtClean="0"/>
              <a:t> (2)</a:t>
            </a:r>
          </a:p>
        </p:txBody>
      </p:sp>
      <p:sp>
        <p:nvSpPr>
          <p:cNvPr id="24580" name="Rectangle 3"/>
          <p:cNvSpPr>
            <a:spLocks noGrp="1" noChangeArrowheads="1"/>
          </p:cNvSpPr>
          <p:nvPr>
            <p:ph type="body" idx="1"/>
          </p:nvPr>
        </p:nvSpPr>
        <p:spPr>
          <a:xfrm>
            <a:off x="457200" y="2244001"/>
            <a:ext cx="8229600" cy="4281343"/>
          </a:xfrm>
        </p:spPr>
        <p:txBody>
          <a:bodyPr/>
          <a:lstStyle/>
          <a:p>
            <a:pPr eaLnBrk="1" hangingPunct="1"/>
            <a:r>
              <a:rPr lang="en-US" altLang="en-US" sz="2400" dirty="0" smtClean="0"/>
              <a:t>Next, you should lay down the project’s release structure</a:t>
            </a:r>
          </a:p>
          <a:p>
            <a:pPr lvl="1" eaLnBrk="1" hangingPunct="1"/>
            <a:r>
              <a:rPr lang="en-US" altLang="en-US" sz="2000" dirty="0" smtClean="0"/>
              <a:t>Include the major releases, minor releases and optionally builds and iterations depending on desired granularity</a:t>
            </a:r>
          </a:p>
          <a:p>
            <a:pPr lvl="1" eaLnBrk="1" hangingPunct="1"/>
            <a:r>
              <a:rPr lang="en-US" altLang="en-US" sz="2000" dirty="0" smtClean="0"/>
              <a:t>You can now assign the different lower-level requirements to each of the releases so that it is possible to track the features planned per release.</a:t>
            </a:r>
          </a:p>
          <a:p>
            <a:pPr lvl="1" eaLnBrk="1" hangingPunct="1"/>
            <a:endParaRPr lang="en-US" altLang="en-US" sz="2000" dirty="0" smtClean="0"/>
          </a:p>
          <a:p>
            <a:pPr lvl="1" eaLnBrk="1" hangingPunct="1"/>
            <a:endParaRPr lang="en-US" altLang="en-US" sz="2000" dirty="0" smtClean="0"/>
          </a:p>
        </p:txBody>
      </p:sp>
      <p:sp>
        <p:nvSpPr>
          <p:cNvPr id="24581" name="AutoShape 4"/>
          <p:cNvSpPr>
            <a:spLocks noChangeArrowheads="1"/>
          </p:cNvSpPr>
          <p:nvPr/>
        </p:nvSpPr>
        <p:spPr bwMode="auto">
          <a:xfrm>
            <a:off x="609600" y="4530824"/>
            <a:ext cx="1905000" cy="914400"/>
          </a:xfrm>
          <a:prstGeom prst="homePlate">
            <a:avLst>
              <a:gd name="adj" fmla="val 52083"/>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Define Requirements</a:t>
            </a:r>
          </a:p>
        </p:txBody>
      </p:sp>
      <p:sp>
        <p:nvSpPr>
          <p:cNvPr id="24582" name="AutoShape 5"/>
          <p:cNvSpPr>
            <a:spLocks noChangeArrowheads="1"/>
          </p:cNvSpPr>
          <p:nvPr/>
        </p:nvSpPr>
        <p:spPr bwMode="auto">
          <a:xfrm>
            <a:off x="2209800" y="453082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Develop Release Plan</a:t>
            </a:r>
          </a:p>
        </p:txBody>
      </p:sp>
    </p:spTree>
    <p:extLst>
      <p:ext uri="{BB962C8B-B14F-4D97-AF65-F5344CB8AC3E}">
        <p14:creationId xmlns:p14="http://schemas.microsoft.com/office/powerpoint/2010/main" val="339605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3F657FF9-F235-42A4-8501-FA0BB461EECC}" type="slidenum">
              <a:rPr lang="en-US" altLang="en-US" sz="1200"/>
              <a:pPr eaLnBrk="1" hangingPunct="1">
                <a:spcBef>
                  <a:spcPct val="0"/>
                </a:spcBef>
                <a:buClrTx/>
                <a:buSzTx/>
                <a:buFontTx/>
                <a:buNone/>
              </a:pPr>
              <a:t>17</a:t>
            </a:fld>
            <a:r>
              <a:rPr lang="en-US" altLang="en-US" sz="1200"/>
              <a:t> -</a:t>
            </a:r>
          </a:p>
        </p:txBody>
      </p:sp>
      <p:sp>
        <p:nvSpPr>
          <p:cNvPr id="25603" name="Rectangle 2"/>
          <p:cNvSpPr>
            <a:spLocks noGrp="1" noChangeArrowheads="1"/>
          </p:cNvSpPr>
          <p:nvPr>
            <p:ph type="title"/>
          </p:nvPr>
        </p:nvSpPr>
        <p:spPr/>
        <p:txBody>
          <a:bodyPr/>
          <a:lstStyle/>
          <a:p>
            <a:pPr eaLnBrk="1" hangingPunct="1"/>
            <a:r>
              <a:rPr lang="en-US" altLang="en-US" smtClean="0"/>
              <a:t>Introduction to QA using SpiraTest (3)</a:t>
            </a:r>
          </a:p>
        </p:txBody>
      </p:sp>
      <p:sp>
        <p:nvSpPr>
          <p:cNvPr id="25604" name="Rectangle 3"/>
          <p:cNvSpPr>
            <a:spLocks noGrp="1" noChangeArrowheads="1"/>
          </p:cNvSpPr>
          <p:nvPr>
            <p:ph type="body" idx="1"/>
          </p:nvPr>
        </p:nvSpPr>
        <p:spPr/>
        <p:txBody>
          <a:bodyPr/>
          <a:lstStyle/>
          <a:p>
            <a:pPr eaLnBrk="1" hangingPunct="1"/>
            <a:r>
              <a:rPr lang="en-US" altLang="en-US" sz="2400" smtClean="0"/>
              <a:t>Now you can create the test plan</a:t>
            </a:r>
          </a:p>
          <a:p>
            <a:pPr lvl="1" eaLnBrk="1" hangingPunct="1"/>
            <a:r>
              <a:rPr lang="en-US" altLang="en-US" sz="2000" smtClean="0"/>
              <a:t>This consists of a hierarchical list of test cases organized into folders</a:t>
            </a:r>
          </a:p>
          <a:p>
            <a:pPr lvl="1" eaLnBrk="1" hangingPunct="1"/>
            <a:r>
              <a:rPr lang="en-US" altLang="en-US" sz="2000" smtClean="0"/>
              <a:t>Each test case can be mapped to one or more requirements – this is used to specify the test coverage of the various requirements.</a:t>
            </a:r>
          </a:p>
          <a:p>
            <a:pPr lvl="1" eaLnBrk="1" hangingPunct="1"/>
            <a:r>
              <a:rPr lang="en-US" altLang="en-US" sz="2000" smtClean="0"/>
              <a:t>Any requirements that have no covering tests are a project risk and additional covering tests should now be written</a:t>
            </a:r>
          </a:p>
          <a:p>
            <a:pPr lvl="1" eaLnBrk="1" hangingPunct="1"/>
            <a:r>
              <a:rPr lang="en-US" altLang="en-US" sz="2000" smtClean="0"/>
              <a:t>The tests can be entered by hand or imported from Excel.</a:t>
            </a:r>
          </a:p>
          <a:p>
            <a:pPr lvl="1" eaLnBrk="1" hangingPunct="1"/>
            <a:r>
              <a:rPr lang="en-US" altLang="en-US" sz="2000" smtClean="0"/>
              <a:t>Finally you can also map the test cases to the releases to provide regression testing capability</a:t>
            </a:r>
          </a:p>
          <a:p>
            <a:pPr lvl="1" eaLnBrk="1" hangingPunct="1"/>
            <a:endParaRPr lang="en-US" altLang="en-US" sz="2000" smtClean="0"/>
          </a:p>
          <a:p>
            <a:pPr lvl="1" eaLnBrk="1" hangingPunct="1"/>
            <a:endParaRPr lang="en-US" altLang="en-US" sz="2000" smtClean="0"/>
          </a:p>
        </p:txBody>
      </p:sp>
      <p:sp>
        <p:nvSpPr>
          <p:cNvPr id="25605" name="AutoShape 4"/>
          <p:cNvSpPr>
            <a:spLocks noChangeArrowheads="1"/>
          </p:cNvSpPr>
          <p:nvPr/>
        </p:nvSpPr>
        <p:spPr bwMode="auto">
          <a:xfrm>
            <a:off x="609600" y="5229200"/>
            <a:ext cx="1905000" cy="914400"/>
          </a:xfrm>
          <a:prstGeom prst="homePlate">
            <a:avLst>
              <a:gd name="adj" fmla="val 52083"/>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bg1"/>
                </a:solidFill>
              </a:rPr>
              <a:t>Define Requirements</a:t>
            </a:r>
          </a:p>
        </p:txBody>
      </p:sp>
      <p:sp>
        <p:nvSpPr>
          <p:cNvPr id="25606" name="AutoShape 5"/>
          <p:cNvSpPr>
            <a:spLocks noChangeArrowheads="1"/>
          </p:cNvSpPr>
          <p:nvPr/>
        </p:nvSpPr>
        <p:spPr bwMode="auto">
          <a:xfrm>
            <a:off x="2209800" y="5229200"/>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Develop Release Plan</a:t>
            </a:r>
          </a:p>
        </p:txBody>
      </p:sp>
      <p:sp>
        <p:nvSpPr>
          <p:cNvPr id="25607" name="AutoShape 6"/>
          <p:cNvSpPr>
            <a:spLocks noChangeArrowheads="1"/>
          </p:cNvSpPr>
          <p:nvPr/>
        </p:nvSpPr>
        <p:spPr bwMode="auto">
          <a:xfrm>
            <a:off x="3886200" y="5229200"/>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Create</a:t>
            </a:r>
          </a:p>
          <a:p>
            <a:pPr algn="ctr" eaLnBrk="1" hangingPunct="1">
              <a:spcBef>
                <a:spcPct val="0"/>
              </a:spcBef>
              <a:buClrTx/>
              <a:buSzTx/>
              <a:buFontTx/>
              <a:buNone/>
            </a:pPr>
            <a:r>
              <a:rPr lang="en-US" altLang="en-US" sz="1600" b="1">
                <a:solidFill>
                  <a:schemeClr val="bg1"/>
                </a:solidFill>
              </a:rPr>
              <a:t>Test Plan</a:t>
            </a:r>
          </a:p>
        </p:txBody>
      </p:sp>
    </p:spTree>
    <p:extLst>
      <p:ext uri="{BB962C8B-B14F-4D97-AF65-F5344CB8AC3E}">
        <p14:creationId xmlns:p14="http://schemas.microsoft.com/office/powerpoint/2010/main" val="1713547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5FEE7490-7B6E-42C1-9AFA-5A5950801609}" type="slidenum">
              <a:rPr lang="en-US" altLang="en-US" sz="1200"/>
              <a:pPr eaLnBrk="1" hangingPunct="1">
                <a:spcBef>
                  <a:spcPct val="0"/>
                </a:spcBef>
                <a:buClrTx/>
                <a:buSzTx/>
                <a:buFontTx/>
                <a:buNone/>
              </a:pPr>
              <a:t>18</a:t>
            </a:fld>
            <a:r>
              <a:rPr lang="en-US" altLang="en-US" sz="1200"/>
              <a:t> -</a:t>
            </a:r>
          </a:p>
        </p:txBody>
      </p:sp>
      <p:sp>
        <p:nvSpPr>
          <p:cNvPr id="26627" name="Rectangle 2"/>
          <p:cNvSpPr>
            <a:spLocks noGrp="1" noChangeArrowheads="1"/>
          </p:cNvSpPr>
          <p:nvPr>
            <p:ph type="title"/>
          </p:nvPr>
        </p:nvSpPr>
        <p:spPr/>
        <p:txBody>
          <a:bodyPr/>
          <a:lstStyle/>
          <a:p>
            <a:pPr eaLnBrk="1" hangingPunct="1"/>
            <a:r>
              <a:rPr lang="en-US" altLang="en-US" smtClean="0"/>
              <a:t>Introduction to QA using SpiraTest (4)</a:t>
            </a:r>
          </a:p>
        </p:txBody>
      </p:sp>
      <p:sp>
        <p:nvSpPr>
          <p:cNvPr id="26628" name="Rectangle 3"/>
          <p:cNvSpPr>
            <a:spLocks noGrp="1" noChangeArrowheads="1"/>
          </p:cNvSpPr>
          <p:nvPr>
            <p:ph type="body" idx="1"/>
          </p:nvPr>
        </p:nvSpPr>
        <p:spPr>
          <a:xfrm>
            <a:off x="457200" y="1556792"/>
            <a:ext cx="8229600" cy="4281343"/>
          </a:xfrm>
        </p:spPr>
        <p:txBody>
          <a:bodyPr/>
          <a:lstStyle/>
          <a:p>
            <a:pPr eaLnBrk="1" hangingPunct="1"/>
            <a:r>
              <a:rPr lang="en-US" altLang="en-US" sz="2400" dirty="0" smtClean="0"/>
              <a:t>At this point you can now perform the testing activities against the system under test:</a:t>
            </a:r>
          </a:p>
          <a:p>
            <a:pPr lvl="1" eaLnBrk="1" hangingPunct="1"/>
            <a:r>
              <a:rPr lang="en-US" altLang="en-US" sz="2000" dirty="0" smtClean="0"/>
              <a:t>Create and assign test sets to the various testers. Each test set contains a group of test cases that need to be executed.</a:t>
            </a:r>
          </a:p>
          <a:p>
            <a:pPr lvl="1" eaLnBrk="1" hangingPunct="1"/>
            <a:r>
              <a:rPr lang="en-US" altLang="en-US" sz="2000" dirty="0" smtClean="0"/>
              <a:t>Manual testing where users follow the steps in the test cases to ensure that the application works as expected</a:t>
            </a:r>
          </a:p>
          <a:p>
            <a:pPr lvl="1" eaLnBrk="1" hangingPunct="1"/>
            <a:r>
              <a:rPr lang="en-US" altLang="en-US" sz="2000" dirty="0" smtClean="0"/>
              <a:t>Automated testing tools (e.g. unit tests, functional tests) can be executed in parallel to ensure that existing functionality works as expected</a:t>
            </a:r>
          </a:p>
          <a:p>
            <a:pPr lvl="1" eaLnBrk="1" hangingPunct="1"/>
            <a:r>
              <a:rPr lang="en-US" altLang="en-US" sz="2000" dirty="0" smtClean="0"/>
              <a:t>The individual execution of tests cases are recorded as test runs that are linked to a specific test case and a specific release</a:t>
            </a:r>
          </a:p>
          <a:p>
            <a:pPr lvl="1" eaLnBrk="1" hangingPunct="1"/>
            <a:endParaRPr lang="en-US" altLang="en-US" sz="2000" dirty="0" smtClean="0"/>
          </a:p>
          <a:p>
            <a:pPr lvl="1" eaLnBrk="1" hangingPunct="1"/>
            <a:endParaRPr lang="en-US" altLang="en-US" sz="2000" dirty="0" smtClean="0"/>
          </a:p>
        </p:txBody>
      </p:sp>
      <p:sp>
        <p:nvSpPr>
          <p:cNvPr id="26629" name="AutoShape 4"/>
          <p:cNvSpPr>
            <a:spLocks noChangeArrowheads="1"/>
          </p:cNvSpPr>
          <p:nvPr/>
        </p:nvSpPr>
        <p:spPr bwMode="auto">
          <a:xfrm>
            <a:off x="609600" y="5445224"/>
            <a:ext cx="1905000" cy="914400"/>
          </a:xfrm>
          <a:prstGeom prst="homePlate">
            <a:avLst>
              <a:gd name="adj" fmla="val 52083"/>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Define Requirements</a:t>
            </a:r>
          </a:p>
        </p:txBody>
      </p:sp>
      <p:sp>
        <p:nvSpPr>
          <p:cNvPr id="26630" name="AutoShape 5"/>
          <p:cNvSpPr>
            <a:spLocks noChangeArrowheads="1"/>
          </p:cNvSpPr>
          <p:nvPr/>
        </p:nvSpPr>
        <p:spPr bwMode="auto">
          <a:xfrm>
            <a:off x="2209800" y="544522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Develop Release Plan</a:t>
            </a:r>
          </a:p>
        </p:txBody>
      </p:sp>
      <p:sp>
        <p:nvSpPr>
          <p:cNvPr id="26631" name="AutoShape 6"/>
          <p:cNvSpPr>
            <a:spLocks noChangeArrowheads="1"/>
          </p:cNvSpPr>
          <p:nvPr/>
        </p:nvSpPr>
        <p:spPr bwMode="auto">
          <a:xfrm>
            <a:off x="3886200" y="544522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Create</a:t>
            </a:r>
          </a:p>
          <a:p>
            <a:pPr algn="ctr" eaLnBrk="1" hangingPunct="1">
              <a:spcBef>
                <a:spcPct val="0"/>
              </a:spcBef>
              <a:buClrTx/>
              <a:buSzTx/>
              <a:buFontTx/>
              <a:buNone/>
            </a:pPr>
            <a:r>
              <a:rPr lang="en-US" altLang="en-US" sz="1600" b="1">
                <a:solidFill>
                  <a:schemeClr val="bg1"/>
                </a:solidFill>
              </a:rPr>
              <a:t>Test Plan</a:t>
            </a:r>
          </a:p>
        </p:txBody>
      </p:sp>
      <p:sp>
        <p:nvSpPr>
          <p:cNvPr id="26632" name="AutoShape 7"/>
          <p:cNvSpPr>
            <a:spLocks noChangeArrowheads="1"/>
          </p:cNvSpPr>
          <p:nvPr/>
        </p:nvSpPr>
        <p:spPr bwMode="auto">
          <a:xfrm>
            <a:off x="5562600" y="544522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Test Execution</a:t>
            </a:r>
          </a:p>
        </p:txBody>
      </p:sp>
    </p:spTree>
    <p:extLst>
      <p:ext uri="{BB962C8B-B14F-4D97-AF65-F5344CB8AC3E}">
        <p14:creationId xmlns:p14="http://schemas.microsoft.com/office/powerpoint/2010/main" val="4186952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C16AAA80-ACC9-42B3-9B45-316B5DCAB072}" type="slidenum">
              <a:rPr lang="en-US" altLang="en-US" sz="1200"/>
              <a:pPr eaLnBrk="1" hangingPunct="1">
                <a:spcBef>
                  <a:spcPct val="0"/>
                </a:spcBef>
                <a:buClrTx/>
                <a:buSzTx/>
                <a:buFontTx/>
                <a:buNone/>
              </a:pPr>
              <a:t>19</a:t>
            </a:fld>
            <a:r>
              <a:rPr lang="en-US" altLang="en-US" sz="1200"/>
              <a:t> -</a:t>
            </a:r>
          </a:p>
        </p:txBody>
      </p:sp>
      <p:sp>
        <p:nvSpPr>
          <p:cNvPr id="27651" name="Rectangle 2"/>
          <p:cNvSpPr>
            <a:spLocks noGrp="1" noChangeArrowheads="1"/>
          </p:cNvSpPr>
          <p:nvPr>
            <p:ph type="title"/>
          </p:nvPr>
        </p:nvSpPr>
        <p:spPr/>
        <p:txBody>
          <a:bodyPr/>
          <a:lstStyle/>
          <a:p>
            <a:pPr eaLnBrk="1" hangingPunct="1"/>
            <a:r>
              <a:rPr lang="en-US" altLang="en-US" smtClean="0"/>
              <a:t>Introduction to QA using SpiraTest (5)</a:t>
            </a:r>
          </a:p>
        </p:txBody>
      </p:sp>
      <p:sp>
        <p:nvSpPr>
          <p:cNvPr id="27652" name="Rectangle 3"/>
          <p:cNvSpPr>
            <a:spLocks noGrp="1" noChangeArrowheads="1"/>
          </p:cNvSpPr>
          <p:nvPr>
            <p:ph type="body" idx="1"/>
          </p:nvPr>
        </p:nvSpPr>
        <p:spPr>
          <a:xfrm>
            <a:off x="457200" y="1556792"/>
            <a:ext cx="8229600" cy="4569375"/>
          </a:xfrm>
        </p:spPr>
        <p:txBody>
          <a:bodyPr/>
          <a:lstStyle/>
          <a:p>
            <a:pPr eaLnBrk="1" hangingPunct="1"/>
            <a:r>
              <a:rPr lang="en-US" altLang="en-US" sz="2400" dirty="0" smtClean="0"/>
              <a:t>During the test runs, test failures can be used to automatically generate new defects:</a:t>
            </a:r>
          </a:p>
          <a:p>
            <a:pPr lvl="1" eaLnBrk="1" hangingPunct="1"/>
            <a:r>
              <a:rPr lang="en-US" altLang="en-US" sz="2000" dirty="0" smtClean="0"/>
              <a:t>If the defect is detected during the execution of a test run, the test executor has the option of automatically creating a new incident that is linked to the test run in question</a:t>
            </a:r>
          </a:p>
          <a:p>
            <a:pPr lvl="1" eaLnBrk="1" hangingPunct="1"/>
            <a:r>
              <a:rPr lang="en-US" altLang="en-US" sz="2000" dirty="0" smtClean="0"/>
              <a:t>If the defect is detected during free-form testing outside of a test run, the incident can be logged directly in the incident module</a:t>
            </a:r>
          </a:p>
          <a:p>
            <a:pPr lvl="1" eaLnBrk="1" hangingPunct="1"/>
            <a:r>
              <a:rPr lang="en-US" altLang="en-US" sz="2000" dirty="0" smtClean="0"/>
              <a:t>Once the incident is logged, the lifecycle of the incident/defect can be tracked from detection to completion, with the developers, testers and other members of the team having full visibility at all times.</a:t>
            </a:r>
          </a:p>
          <a:p>
            <a:pPr lvl="1" eaLnBrk="1" hangingPunct="1"/>
            <a:endParaRPr lang="en-US" altLang="en-US" sz="2000" dirty="0" smtClean="0"/>
          </a:p>
          <a:p>
            <a:pPr lvl="1" eaLnBrk="1" hangingPunct="1"/>
            <a:endParaRPr lang="en-US" altLang="en-US" sz="2000" dirty="0" smtClean="0"/>
          </a:p>
        </p:txBody>
      </p:sp>
      <p:sp>
        <p:nvSpPr>
          <p:cNvPr id="27653" name="AutoShape 4"/>
          <p:cNvSpPr>
            <a:spLocks noChangeArrowheads="1"/>
          </p:cNvSpPr>
          <p:nvPr/>
        </p:nvSpPr>
        <p:spPr bwMode="auto">
          <a:xfrm>
            <a:off x="304800" y="5250904"/>
            <a:ext cx="1905000" cy="914400"/>
          </a:xfrm>
          <a:prstGeom prst="homePlate">
            <a:avLst>
              <a:gd name="adj" fmla="val 52083"/>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Define Requirements</a:t>
            </a:r>
          </a:p>
        </p:txBody>
      </p:sp>
      <p:sp>
        <p:nvSpPr>
          <p:cNvPr id="27654" name="AutoShape 5"/>
          <p:cNvSpPr>
            <a:spLocks noChangeArrowheads="1"/>
          </p:cNvSpPr>
          <p:nvPr/>
        </p:nvSpPr>
        <p:spPr bwMode="auto">
          <a:xfrm>
            <a:off x="1905000" y="525090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Develop Release Plan</a:t>
            </a:r>
          </a:p>
        </p:txBody>
      </p:sp>
      <p:sp>
        <p:nvSpPr>
          <p:cNvPr id="27655" name="AutoShape 6"/>
          <p:cNvSpPr>
            <a:spLocks noChangeArrowheads="1"/>
          </p:cNvSpPr>
          <p:nvPr/>
        </p:nvSpPr>
        <p:spPr bwMode="auto">
          <a:xfrm>
            <a:off x="3581400" y="525090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Create</a:t>
            </a:r>
          </a:p>
          <a:p>
            <a:pPr algn="ctr" eaLnBrk="1" hangingPunct="1">
              <a:spcBef>
                <a:spcPct val="0"/>
              </a:spcBef>
              <a:buClrTx/>
              <a:buSzTx/>
              <a:buFontTx/>
              <a:buNone/>
            </a:pPr>
            <a:r>
              <a:rPr lang="en-US" altLang="en-US" sz="1600" b="1">
                <a:solidFill>
                  <a:schemeClr val="bg1"/>
                </a:solidFill>
              </a:rPr>
              <a:t>Test Plan</a:t>
            </a:r>
          </a:p>
        </p:txBody>
      </p:sp>
      <p:sp>
        <p:nvSpPr>
          <p:cNvPr id="27656" name="AutoShape 7"/>
          <p:cNvSpPr>
            <a:spLocks noChangeArrowheads="1"/>
          </p:cNvSpPr>
          <p:nvPr/>
        </p:nvSpPr>
        <p:spPr bwMode="auto">
          <a:xfrm>
            <a:off x="5257800" y="525090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Test Execution</a:t>
            </a:r>
          </a:p>
        </p:txBody>
      </p:sp>
      <p:sp>
        <p:nvSpPr>
          <p:cNvPr id="27657" name="AutoShape 8"/>
          <p:cNvSpPr>
            <a:spLocks noChangeArrowheads="1"/>
          </p:cNvSpPr>
          <p:nvPr/>
        </p:nvSpPr>
        <p:spPr bwMode="auto">
          <a:xfrm>
            <a:off x="6934200" y="5250904"/>
            <a:ext cx="1981200" cy="914400"/>
          </a:xfrm>
          <a:prstGeom prst="chevron">
            <a:avLst>
              <a:gd name="adj" fmla="val 54167"/>
            </a:avLst>
          </a:prstGeom>
          <a:solidFill>
            <a:srgbClr val="F9661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Defect</a:t>
            </a:r>
          </a:p>
          <a:p>
            <a:pPr algn="ctr" eaLnBrk="1" hangingPunct="1">
              <a:spcBef>
                <a:spcPct val="0"/>
              </a:spcBef>
              <a:buClrTx/>
              <a:buSzTx/>
              <a:buFontTx/>
              <a:buNone/>
            </a:pPr>
            <a:r>
              <a:rPr lang="en-US" altLang="en-US" sz="1600" b="1">
                <a:solidFill>
                  <a:schemeClr val="bg1"/>
                </a:solidFill>
              </a:rPr>
              <a:t>Tracking</a:t>
            </a:r>
          </a:p>
        </p:txBody>
      </p:sp>
    </p:spTree>
    <p:extLst>
      <p:ext uri="{BB962C8B-B14F-4D97-AF65-F5344CB8AC3E}">
        <p14:creationId xmlns:p14="http://schemas.microsoft.com/office/powerpoint/2010/main" val="292373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86A460C-A51D-42BF-AFBD-1A321F7EBD85}" type="slidenum">
              <a:rPr lang="en-US" altLang="en-US" sz="1200"/>
              <a:pPr eaLnBrk="1" hangingPunct="1">
                <a:spcBef>
                  <a:spcPct val="0"/>
                </a:spcBef>
                <a:buClrTx/>
                <a:buSzTx/>
                <a:buFontTx/>
                <a:buNone/>
              </a:pPr>
              <a:t>2</a:t>
            </a:fld>
            <a:r>
              <a:rPr lang="en-US" altLang="en-US" sz="1200"/>
              <a:t> -</a:t>
            </a:r>
          </a:p>
        </p:txBody>
      </p:sp>
      <p:sp>
        <p:nvSpPr>
          <p:cNvPr id="12291" name="Rectangle 2"/>
          <p:cNvSpPr>
            <a:spLocks noGrp="1" noChangeArrowheads="1"/>
          </p:cNvSpPr>
          <p:nvPr>
            <p:ph type="title"/>
          </p:nvPr>
        </p:nvSpPr>
        <p:spPr/>
        <p:txBody>
          <a:bodyPr/>
          <a:lstStyle/>
          <a:p>
            <a:pPr eaLnBrk="1" hangingPunct="1"/>
            <a:r>
              <a:rPr lang="en-US" altLang="en-US" smtClean="0"/>
              <a:t>Objectives</a:t>
            </a:r>
          </a:p>
        </p:txBody>
      </p:sp>
      <p:sp>
        <p:nvSpPr>
          <p:cNvPr id="12292" name="Rectangle 3"/>
          <p:cNvSpPr>
            <a:spLocks noGrp="1" noChangeArrowheads="1"/>
          </p:cNvSpPr>
          <p:nvPr>
            <p:ph type="body" idx="1"/>
          </p:nvPr>
        </p:nvSpPr>
        <p:spPr/>
        <p:txBody>
          <a:bodyPr/>
          <a:lstStyle/>
          <a:p>
            <a:pPr eaLnBrk="1" hangingPunct="1">
              <a:spcBef>
                <a:spcPct val="50000"/>
              </a:spcBef>
            </a:pPr>
            <a:r>
              <a:rPr lang="en-US" altLang="en-US" smtClean="0"/>
              <a:t>After viewing this presentation you will:</a:t>
            </a:r>
          </a:p>
          <a:p>
            <a:pPr lvl="1" eaLnBrk="1" hangingPunct="1">
              <a:spcBef>
                <a:spcPct val="50000"/>
              </a:spcBef>
            </a:pPr>
            <a:r>
              <a:rPr lang="en-US" altLang="en-US" smtClean="0"/>
              <a:t>Understand the challenges involved in managing the testing lifecycle of a project</a:t>
            </a:r>
          </a:p>
          <a:p>
            <a:pPr lvl="1" eaLnBrk="1" hangingPunct="1">
              <a:spcBef>
                <a:spcPct val="50000"/>
              </a:spcBef>
            </a:pPr>
            <a:r>
              <a:rPr lang="en-US" altLang="en-US" smtClean="0"/>
              <a:t>Have a strong grasp on the features provided by SpiraTest</a:t>
            </a:r>
          </a:p>
          <a:p>
            <a:pPr lvl="1" eaLnBrk="1" hangingPunct="1">
              <a:spcBef>
                <a:spcPct val="50000"/>
              </a:spcBef>
            </a:pPr>
            <a:r>
              <a:rPr lang="en-US" altLang="en-US" smtClean="0"/>
              <a:t>Have learned about the benefits of using SpiraTest to manage your quality assurance processes</a:t>
            </a:r>
          </a:p>
          <a:p>
            <a:pPr lvl="1" eaLnBrk="1" hangingPunct="1">
              <a:spcBef>
                <a:spcPct val="50000"/>
              </a:spcBef>
            </a:pPr>
            <a:endParaRPr lang="en-US" altLang="en-US" smtClean="0"/>
          </a:p>
        </p:txBody>
      </p:sp>
    </p:spTree>
    <p:extLst>
      <p:ext uri="{BB962C8B-B14F-4D97-AF65-F5344CB8AC3E}">
        <p14:creationId xmlns:p14="http://schemas.microsoft.com/office/powerpoint/2010/main" val="230584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4294967295"/>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E7EE1B5E-6FC5-4910-92C8-D1A7351BB22D}" type="slidenum">
              <a:rPr lang="en-US" altLang="en-US" sz="1200"/>
              <a:pPr eaLnBrk="1" hangingPunct="1">
                <a:spcBef>
                  <a:spcPct val="0"/>
                </a:spcBef>
                <a:buClrTx/>
                <a:buSzTx/>
                <a:buFontTx/>
                <a:buNone/>
              </a:pPr>
              <a:t>20</a:t>
            </a:fld>
            <a:r>
              <a:rPr lang="en-US" altLang="en-US" sz="1200"/>
              <a:t> -</a:t>
            </a:r>
          </a:p>
        </p:txBody>
      </p:sp>
      <p:sp>
        <p:nvSpPr>
          <p:cNvPr id="28675" name="Rectangle 4"/>
          <p:cNvSpPr>
            <a:spLocks noGrp="1" noChangeArrowheads="1"/>
          </p:cNvSpPr>
          <p:nvPr>
            <p:ph type="ctrTitle"/>
          </p:nvPr>
        </p:nvSpPr>
        <p:spPr>
          <a:xfrm>
            <a:off x="685425" y="3024044"/>
            <a:ext cx="7772400" cy="620980"/>
          </a:xfrm>
        </p:spPr>
        <p:txBody>
          <a:bodyPr/>
          <a:lstStyle/>
          <a:p>
            <a:pPr eaLnBrk="1" hangingPunct="1"/>
            <a:r>
              <a:rPr lang="en-US" altLang="en-US" sz="2800" dirty="0" smtClean="0"/>
              <a:t>Feature Walkthrough</a:t>
            </a:r>
          </a:p>
        </p:txBody>
      </p:sp>
    </p:spTree>
    <p:extLst>
      <p:ext uri="{BB962C8B-B14F-4D97-AF65-F5344CB8AC3E}">
        <p14:creationId xmlns:p14="http://schemas.microsoft.com/office/powerpoint/2010/main" val="49735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a:lstStyle/>
          <a:p>
            <a:pPr eaLnBrk="1" hangingPunct="1"/>
            <a:r>
              <a:rPr lang="en-US" altLang="en-US" smtClean="0"/>
              <a:t>Personalized ‘My Page’</a:t>
            </a:r>
          </a:p>
        </p:txBody>
      </p:sp>
      <p:sp>
        <p:nvSpPr>
          <p:cNvPr id="29700" name="Rectangle 6"/>
          <p:cNvSpPr>
            <a:spLocks noGrp="1" noChangeArrowheads="1"/>
          </p:cNvSpPr>
          <p:nvPr>
            <p:ph idx="1"/>
          </p:nvPr>
        </p:nvSpPr>
        <p:spPr>
          <a:noFill/>
        </p:spPr>
        <p:txBody>
          <a:bodyPr lIns="45720" rIns="45720"/>
          <a:lstStyle/>
          <a:p>
            <a:pPr eaLnBrk="1" hangingPunct="1">
              <a:buFont typeface="Wingdings" panose="05000000000000000000" pitchFamily="2" charset="2"/>
              <a:buNone/>
            </a:pPr>
            <a:r>
              <a:rPr lang="en-US" altLang="en-US" sz="1800" smtClean="0"/>
              <a:t>	Upon login to SpiraTest, you are presented with a personalized ‘dashboard’ of all your key information, consolidated onto a single page for you to take immediate action.</a:t>
            </a:r>
          </a:p>
          <a:p>
            <a:pPr eaLnBrk="1" hangingPunct="1">
              <a:buFont typeface="Wingdings" panose="05000000000000000000" pitchFamily="2" charset="2"/>
              <a:buNone/>
            </a:pPr>
            <a:r>
              <a:rPr lang="en-US" altLang="en-US" sz="1800" smtClean="0"/>
              <a:t>	RSS Feeds of your information are available. </a:t>
            </a:r>
          </a:p>
        </p:txBody>
      </p:sp>
      <p:sp>
        <p:nvSpPr>
          <p:cNvPr id="29698" name="Slide Number Placeholder 5"/>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E54F3C5-3B59-42E7-8B74-1D5DAAF36071}" type="slidenum">
              <a:rPr lang="en-US" altLang="en-US" sz="1200"/>
              <a:pPr eaLnBrk="1" hangingPunct="1">
                <a:spcBef>
                  <a:spcPct val="0"/>
                </a:spcBef>
                <a:buClrTx/>
                <a:buSzTx/>
                <a:buFontTx/>
                <a:buNone/>
              </a:pPr>
              <a:t>21</a:t>
            </a:fld>
            <a:r>
              <a:rPr lang="en-US" altLang="en-US" sz="1200"/>
              <a:t> -</a:t>
            </a:r>
          </a:p>
        </p:txBody>
      </p:sp>
      <p:sp>
        <p:nvSpPr>
          <p:cNvPr id="29701" name="Rectangle 21"/>
          <p:cNvSpPr>
            <a:spLocks noChangeArrowheads="1"/>
          </p:cNvSpPr>
          <p:nvPr/>
        </p:nvSpPr>
        <p:spPr bwMode="auto">
          <a:xfrm>
            <a:off x="0" y="1690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97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759" y="1268760"/>
            <a:ext cx="620395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title"/>
          </p:nvPr>
        </p:nvSpPr>
        <p:spPr/>
        <p:txBody>
          <a:bodyPr/>
          <a:lstStyle/>
          <a:p>
            <a:pPr eaLnBrk="1" hangingPunct="1"/>
            <a:r>
              <a:rPr lang="en-US" altLang="en-US" smtClean="0"/>
              <a:t>Project Home Page</a:t>
            </a:r>
          </a:p>
        </p:txBody>
      </p:sp>
      <p:sp>
        <p:nvSpPr>
          <p:cNvPr id="30722"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9669F6E7-3C1A-4BDA-9815-3727770FC94D}" type="slidenum">
              <a:rPr lang="en-US" altLang="en-US" sz="1200"/>
              <a:pPr eaLnBrk="1" hangingPunct="1">
                <a:spcBef>
                  <a:spcPct val="0"/>
                </a:spcBef>
                <a:buClrTx/>
                <a:buSzTx/>
                <a:buFontTx/>
                <a:buNone/>
              </a:pPr>
              <a:t>22</a:t>
            </a:fld>
            <a:r>
              <a:rPr lang="en-US" altLang="en-US" sz="1200"/>
              <a:t> -</a:t>
            </a:r>
          </a:p>
        </p:txBody>
      </p:sp>
      <p:sp>
        <p:nvSpPr>
          <p:cNvPr id="30724" name="Rectangle 7"/>
          <p:cNvSpPr>
            <a:spLocks noChangeArrowheads="1"/>
          </p:cNvSpPr>
          <p:nvPr/>
        </p:nvSpPr>
        <p:spPr bwMode="auto">
          <a:xfrm>
            <a:off x="304800" y="1517104"/>
            <a:ext cx="2819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Each project has a dashboard home-page that summarizes all of the information regarding the project into a comprehensive, easily digestible form.</a:t>
            </a:r>
          </a:p>
          <a:p>
            <a:pPr eaLnBrk="1" hangingPunct="1">
              <a:buFont typeface="Wingdings" panose="05000000000000000000" pitchFamily="2" charset="2"/>
              <a:buNone/>
            </a:pPr>
            <a:r>
              <a:rPr lang="en-US" altLang="en-US" sz="1800" dirty="0"/>
              <a:t>	It provides a “one-stop-shop” for people interested in understanding the overall status and health of the project at a glance.</a:t>
            </a:r>
          </a:p>
        </p:txBody>
      </p:sp>
      <p:pic>
        <p:nvPicPr>
          <p:cNvPr id="307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364460"/>
            <a:ext cx="5622925"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5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smtClean="0"/>
              <a:t>Project Portfolio Management</a:t>
            </a:r>
          </a:p>
        </p:txBody>
      </p:sp>
      <p:sp>
        <p:nvSpPr>
          <p:cNvPr id="31746"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7C047D0B-07EB-4D4D-B9C9-D9064648ADF5}" type="slidenum">
              <a:rPr lang="en-US" altLang="en-US" sz="1200"/>
              <a:pPr eaLnBrk="1" hangingPunct="1">
                <a:spcBef>
                  <a:spcPct val="0"/>
                </a:spcBef>
                <a:buClrTx/>
                <a:buSzTx/>
                <a:buFontTx/>
                <a:buNone/>
              </a:pPr>
              <a:t>23</a:t>
            </a:fld>
            <a:r>
              <a:rPr lang="en-US" altLang="en-US" sz="1200"/>
              <a:t> -</a:t>
            </a:r>
          </a:p>
        </p:txBody>
      </p:sp>
      <p:sp>
        <p:nvSpPr>
          <p:cNvPr id="31748" name="Rectangle 4"/>
          <p:cNvSpPr>
            <a:spLocks noChangeArrowheads="1"/>
          </p:cNvSpPr>
          <p:nvPr/>
        </p:nvSpPr>
        <p:spPr bwMode="auto">
          <a:xfrm>
            <a:off x="228600" y="5334719"/>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dirty="0"/>
              <a:t>Projects in </a:t>
            </a:r>
            <a:r>
              <a:rPr lang="en-US" altLang="en-US" sz="1800" dirty="0" err="1"/>
              <a:t>SpiraTest</a:t>
            </a:r>
            <a:r>
              <a:rPr lang="en-US" altLang="en-US" sz="1800" dirty="0"/>
              <a:t> can be organized into Project Groups that belong to a common organization, customer or division. This allows you to view a summary project group dashboard that lets you view the aggregate status of the group as whole as well as compare the relative health of the different projects in the group </a:t>
            </a:r>
          </a:p>
        </p:txBody>
      </p:sp>
      <p:pic>
        <p:nvPicPr>
          <p:cNvPr id="317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17638"/>
            <a:ext cx="6400800" cy="3843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94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ltLang="en-US" smtClean="0"/>
              <a:t>Requirements Management</a:t>
            </a:r>
          </a:p>
        </p:txBody>
      </p:sp>
      <p:sp>
        <p:nvSpPr>
          <p:cNvPr id="3277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253E87B-A730-4288-B3A2-4F48FCC77062}" type="slidenum">
              <a:rPr lang="en-US" altLang="en-US" sz="1200"/>
              <a:pPr eaLnBrk="1" hangingPunct="1">
                <a:spcBef>
                  <a:spcPct val="0"/>
                </a:spcBef>
                <a:buClrTx/>
                <a:buSzTx/>
                <a:buFontTx/>
                <a:buNone/>
              </a:pPr>
              <a:t>24</a:t>
            </a:fld>
            <a:r>
              <a:rPr lang="en-US" altLang="en-US" sz="1200"/>
              <a:t> -</a:t>
            </a:r>
          </a:p>
        </p:txBody>
      </p:sp>
      <p:sp>
        <p:nvSpPr>
          <p:cNvPr id="32772" name="Rectangle 4"/>
          <p:cNvSpPr>
            <a:spLocks noChangeArrowheads="1"/>
          </p:cNvSpPr>
          <p:nvPr/>
        </p:nvSpPr>
        <p:spPr bwMode="auto">
          <a:xfrm>
            <a:off x="457200" y="4874096"/>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en-US" sz="2000" dirty="0"/>
              <a:t>	You have the ability to create and manage project requirements, user stories and use cases in a hierarchical organization. Requirements can be prioritized, estimated and also associated with a specific release. Each requirement is displayed with its associated test coverage.</a:t>
            </a:r>
          </a:p>
        </p:txBody>
      </p:sp>
      <p:pic>
        <p:nvPicPr>
          <p:cNvPr id="327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319"/>
            <a:ext cx="838041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723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smtClean="0"/>
              <a:t>Requirements Coverage</a:t>
            </a:r>
          </a:p>
        </p:txBody>
      </p:sp>
      <p:sp>
        <p:nvSpPr>
          <p:cNvPr id="3379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A4792B6E-DB97-4F4F-AB03-A424DD7BD710}" type="slidenum">
              <a:rPr lang="en-US" altLang="en-US" sz="1200"/>
              <a:pPr eaLnBrk="1" hangingPunct="1">
                <a:spcBef>
                  <a:spcPct val="0"/>
                </a:spcBef>
                <a:buClrTx/>
                <a:buSzTx/>
                <a:buFontTx/>
                <a:buNone/>
              </a:pPr>
              <a:t>25</a:t>
            </a:fld>
            <a:r>
              <a:rPr lang="en-US" altLang="en-US" sz="1200"/>
              <a:t> -</a:t>
            </a:r>
          </a:p>
        </p:txBody>
      </p:sp>
      <p:sp>
        <p:nvSpPr>
          <p:cNvPr id="33796" name="Rectangle 4"/>
          <p:cNvSpPr>
            <a:spLocks noChangeArrowheads="1"/>
          </p:cNvSpPr>
          <p:nvPr/>
        </p:nvSpPr>
        <p:spPr bwMode="auto">
          <a:xfrm>
            <a:off x="457200" y="5085184"/>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Each requirement is mapped to one or more test cases that can be used to validate that the functionality works as expected.</a:t>
            </a:r>
          </a:p>
        </p:txBody>
      </p:sp>
      <p:pic>
        <p:nvPicPr>
          <p:cNvPr id="337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2637"/>
            <a:ext cx="8153400" cy="346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059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en-US" smtClean="0"/>
              <a:t>Artifact Associations</a:t>
            </a:r>
          </a:p>
        </p:txBody>
      </p:sp>
      <p:sp>
        <p:nvSpPr>
          <p:cNvPr id="34818"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6F09BC2F-ADB6-4572-912F-85959E181ADE}" type="slidenum">
              <a:rPr lang="en-US" altLang="en-US" sz="1200"/>
              <a:pPr eaLnBrk="1" hangingPunct="1">
                <a:spcBef>
                  <a:spcPct val="0"/>
                </a:spcBef>
                <a:buClrTx/>
                <a:buSzTx/>
                <a:buFontTx/>
                <a:buNone/>
              </a:pPr>
              <a:t>26</a:t>
            </a:fld>
            <a:r>
              <a:rPr lang="en-US" altLang="en-US" sz="1200"/>
              <a:t> -</a:t>
            </a:r>
          </a:p>
        </p:txBody>
      </p:sp>
      <p:sp>
        <p:nvSpPr>
          <p:cNvPr id="34820" name="Rectangle 4"/>
          <p:cNvSpPr>
            <a:spLocks noChangeArrowheads="1"/>
          </p:cNvSpPr>
          <p:nvPr/>
        </p:nvSpPr>
        <p:spPr bwMode="auto">
          <a:xfrm>
            <a:off x="531812" y="4365104"/>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dirty="0"/>
              <a:t>	Each requirement can be linked to an unlimited number of other requirements or incidents, providing traceability between related artifacts. For example a change request incident that turns into a new requirement can be associated to preserve the pedigree of the requirement. </a:t>
            </a:r>
          </a:p>
        </p:txBody>
      </p:sp>
      <p:pic>
        <p:nvPicPr>
          <p:cNvPr id="348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9064"/>
            <a:ext cx="86836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03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en-US" smtClean="0"/>
              <a:t>Test Case Management</a:t>
            </a:r>
          </a:p>
        </p:txBody>
      </p:sp>
      <p:sp>
        <p:nvSpPr>
          <p:cNvPr id="35842"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D63D4D02-B079-4FA3-896A-A9BD7D4BF92B}" type="slidenum">
              <a:rPr lang="en-US" altLang="en-US" sz="1200"/>
              <a:pPr eaLnBrk="1" hangingPunct="1">
                <a:spcBef>
                  <a:spcPct val="0"/>
                </a:spcBef>
                <a:buClrTx/>
                <a:buSzTx/>
                <a:buFontTx/>
                <a:buNone/>
              </a:pPr>
              <a:t>27</a:t>
            </a:fld>
            <a:r>
              <a:rPr lang="en-US" altLang="en-US" sz="1200"/>
              <a:t> -</a:t>
            </a:r>
          </a:p>
        </p:txBody>
      </p:sp>
      <p:sp>
        <p:nvSpPr>
          <p:cNvPr id="35844" name="Rectangle 4"/>
          <p:cNvSpPr>
            <a:spLocks noChangeArrowheads="1"/>
          </p:cNvSpPr>
          <p:nvPr/>
        </p:nvSpPr>
        <p:spPr bwMode="auto">
          <a:xfrm>
            <a:off x="457200" y="5026496"/>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provides the ability to create, edit and organize your test cases in a </a:t>
            </a:r>
            <a:r>
              <a:rPr lang="en-US" altLang="en-US" sz="1800" b="1" dirty="0"/>
              <a:t>flexible hierarchical</a:t>
            </a:r>
            <a:r>
              <a:rPr lang="en-US" altLang="en-US" sz="1800" dirty="0"/>
              <a:t> folder structure. You can move, copy and filter the test cases according to a variety of criteria. Each user can choose which columns are displayed, and the system allows the </a:t>
            </a:r>
            <a:r>
              <a:rPr lang="en-US" altLang="en-US" sz="1800" b="1" dirty="0"/>
              <a:t>saving of common queries</a:t>
            </a:r>
            <a:r>
              <a:rPr lang="en-US" altLang="en-US" sz="1800" dirty="0"/>
              <a:t>.</a:t>
            </a:r>
          </a:p>
        </p:txBody>
      </p:sp>
      <p:pic>
        <p:nvPicPr>
          <p:cNvPr id="358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8152"/>
            <a:ext cx="83947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354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smtClean="0"/>
              <a:t>Manual Test Cases - Editing</a:t>
            </a:r>
          </a:p>
        </p:txBody>
      </p:sp>
      <p:sp>
        <p:nvSpPr>
          <p:cNvPr id="36866"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6BCA63F-602B-42AC-9CFE-B1A30E805470}" type="slidenum">
              <a:rPr lang="en-US" altLang="en-US" sz="1200"/>
              <a:pPr eaLnBrk="1" hangingPunct="1">
                <a:spcBef>
                  <a:spcPct val="0"/>
                </a:spcBef>
                <a:buClrTx/>
                <a:buSzTx/>
                <a:buFontTx/>
                <a:buNone/>
              </a:pPr>
              <a:t>28</a:t>
            </a:fld>
            <a:r>
              <a:rPr lang="en-US" altLang="en-US" sz="1200"/>
              <a:t> -</a:t>
            </a:r>
          </a:p>
        </p:txBody>
      </p:sp>
      <p:sp>
        <p:nvSpPr>
          <p:cNvPr id="36868" name="Rectangle 4"/>
          <p:cNvSpPr>
            <a:spLocks noChangeArrowheads="1"/>
          </p:cNvSpPr>
          <p:nvPr/>
        </p:nvSpPr>
        <p:spPr bwMode="auto">
          <a:xfrm>
            <a:off x="457200" y="5157936"/>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Each test case consists of a set of </a:t>
            </a:r>
            <a:r>
              <a:rPr lang="en-US" altLang="en-US" sz="1800" b="1" dirty="0"/>
              <a:t>test steps</a:t>
            </a:r>
            <a:r>
              <a:rPr lang="en-US" altLang="en-US" sz="1800" dirty="0"/>
              <a:t> that represent the individual actions a user must take to complete the test.	</a:t>
            </a:r>
          </a:p>
          <a:p>
            <a:pPr eaLnBrk="1" hangingPunct="1">
              <a:buFont typeface="Wingdings" panose="05000000000000000000" pitchFamily="2" charset="2"/>
              <a:buNone/>
            </a:pPr>
            <a:r>
              <a:rPr lang="en-US" altLang="en-US" sz="1800" dirty="0"/>
              <a:t>	You can include other </a:t>
            </a:r>
            <a:r>
              <a:rPr lang="en-US" altLang="en-US" sz="1800" b="1" dirty="0"/>
              <a:t>template test cases</a:t>
            </a:r>
            <a:r>
              <a:rPr lang="en-US" altLang="en-US" sz="1800" dirty="0"/>
              <a:t> as steps within your test case. This allows you to build a library of reusable test components.</a:t>
            </a:r>
          </a:p>
        </p:txBody>
      </p:sp>
      <p:pic>
        <p:nvPicPr>
          <p:cNvPr id="3686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268760"/>
            <a:ext cx="7026275" cy="3843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2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Manual Test Cases - Execution</a:t>
            </a:r>
          </a:p>
        </p:txBody>
      </p:sp>
      <p:sp>
        <p:nvSpPr>
          <p:cNvPr id="3789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572584D-3423-4D40-8F2E-59179787113B}" type="slidenum">
              <a:rPr lang="en-US" altLang="en-US" sz="1200"/>
              <a:pPr eaLnBrk="1" hangingPunct="1">
                <a:spcBef>
                  <a:spcPct val="0"/>
                </a:spcBef>
                <a:buClrTx/>
                <a:buSzTx/>
                <a:buFontTx/>
                <a:buNone/>
              </a:pPr>
              <a:t>29</a:t>
            </a:fld>
            <a:r>
              <a:rPr lang="en-US" altLang="en-US" sz="1200"/>
              <a:t> -</a:t>
            </a:r>
          </a:p>
        </p:txBody>
      </p:sp>
      <p:sp>
        <p:nvSpPr>
          <p:cNvPr id="37892" name="Rectangle 4"/>
          <p:cNvSpPr>
            <a:spLocks noChangeArrowheads="1"/>
          </p:cNvSpPr>
          <p:nvPr/>
        </p:nvSpPr>
        <p:spPr bwMode="auto">
          <a:xfrm>
            <a:off x="457200" y="5314528"/>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You can execute groups of test cases - along with their test steps – so that the testers can follow the instructions and determine if the system being tested behaves as expected. Optionally a new incident can be raised in the system – linked to the test step failure</a:t>
            </a:r>
          </a:p>
        </p:txBody>
      </p:sp>
      <p:pic>
        <p:nvPicPr>
          <p:cNvPr id="378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1266800"/>
            <a:ext cx="7837487"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39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body" sz="quarter" idx="13"/>
          </p:nvPr>
        </p:nvSpPr>
        <p:spPr/>
        <p:txBody>
          <a:bodyPr/>
          <a:lstStyle/>
          <a:p>
            <a:pPr eaLnBrk="1" hangingPunct="1"/>
            <a:r>
              <a:rPr lang="en-US" altLang="en-US" sz="2400" smtClean="0"/>
              <a:t>QA Testing Challenges</a:t>
            </a:r>
          </a:p>
          <a:p>
            <a:pPr eaLnBrk="1" hangingPunct="1">
              <a:spcBef>
                <a:spcPct val="50000"/>
              </a:spcBef>
            </a:pPr>
            <a:r>
              <a:rPr lang="en-US" altLang="en-US" sz="2400" smtClean="0"/>
              <a:t>SpiraTest Overview</a:t>
            </a:r>
          </a:p>
          <a:p>
            <a:pPr eaLnBrk="1" hangingPunct="1">
              <a:spcBef>
                <a:spcPct val="50000"/>
              </a:spcBef>
            </a:pPr>
            <a:r>
              <a:rPr lang="en-US" altLang="en-US" sz="2400" smtClean="0"/>
              <a:t>Feature Walkthrough</a:t>
            </a:r>
          </a:p>
          <a:p>
            <a:pPr lvl="1" eaLnBrk="1" hangingPunct="1"/>
            <a:r>
              <a:rPr lang="en-US" altLang="en-US" sz="2000" smtClean="0"/>
              <a:t>Requirements Management</a:t>
            </a:r>
          </a:p>
          <a:p>
            <a:pPr lvl="1" eaLnBrk="1" hangingPunct="1"/>
            <a:r>
              <a:rPr lang="en-US" altLang="en-US" sz="2000" smtClean="0"/>
              <a:t>Test Case Management</a:t>
            </a:r>
          </a:p>
          <a:p>
            <a:pPr lvl="1" eaLnBrk="1" hangingPunct="1"/>
            <a:r>
              <a:rPr lang="en-US" altLang="en-US" sz="2000" smtClean="0"/>
              <a:t>Release Management</a:t>
            </a:r>
          </a:p>
          <a:p>
            <a:pPr lvl="1" eaLnBrk="1" hangingPunct="1"/>
            <a:r>
              <a:rPr lang="en-US" altLang="en-US" sz="2000" smtClean="0"/>
              <a:t>Incident / Defect Tracking</a:t>
            </a:r>
          </a:p>
          <a:p>
            <a:pPr eaLnBrk="1" hangingPunct="1">
              <a:spcBef>
                <a:spcPct val="50000"/>
              </a:spcBef>
            </a:pPr>
            <a:r>
              <a:rPr lang="en-US" altLang="en-US" sz="2400" smtClean="0"/>
              <a:t>Integration / Migration Options</a:t>
            </a:r>
          </a:p>
          <a:p>
            <a:pPr lvl="1" eaLnBrk="1" hangingPunct="1"/>
            <a:r>
              <a:rPr lang="en-US" altLang="en-US" sz="2000" smtClean="0"/>
              <a:t>Use of automated testing tools</a:t>
            </a:r>
          </a:p>
          <a:p>
            <a:pPr lvl="1" eaLnBrk="1" hangingPunct="1"/>
            <a:r>
              <a:rPr lang="en-US" altLang="en-US" sz="2000" smtClean="0"/>
              <a:t>Synchronization with external bug-trackers</a:t>
            </a:r>
          </a:p>
          <a:p>
            <a:pPr lvl="1" eaLnBrk="1" hangingPunct="1"/>
            <a:r>
              <a:rPr lang="en-US" altLang="en-US" sz="2000" smtClean="0"/>
              <a:t>Migration from other systems</a:t>
            </a:r>
          </a:p>
        </p:txBody>
      </p:sp>
      <p:sp>
        <p:nvSpPr>
          <p:cNvPr id="13314" name="Slide Number Placeholder 4"/>
          <p:cNvSpPr>
            <a:spLocks noGrp="1"/>
          </p:cNvSpPr>
          <p:nvPr>
            <p:ph type="sldNum" sz="quarter" idx="4294967295"/>
          </p:nvPr>
        </p:nvSpPr>
        <p:spPr>
          <a:xfrm>
            <a:off x="0" y="6356350"/>
            <a:ext cx="2133600" cy="365125"/>
          </a:xfrm>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A4C8DEC7-DF3B-492E-BB96-8C612D25C258}" type="slidenum">
              <a:rPr lang="en-US" altLang="en-US" sz="1200"/>
              <a:pPr eaLnBrk="1" hangingPunct="1">
                <a:spcBef>
                  <a:spcPct val="0"/>
                </a:spcBef>
                <a:buClrTx/>
                <a:buSzTx/>
                <a:buFontTx/>
                <a:buNone/>
              </a:pPr>
              <a:t>3</a:t>
            </a:fld>
            <a:r>
              <a:rPr lang="en-US" altLang="en-US" sz="1200"/>
              <a:t> -</a:t>
            </a:r>
          </a:p>
        </p:txBody>
      </p:sp>
      <p:sp>
        <p:nvSpPr>
          <p:cNvPr id="13315" name="Rectangle 6"/>
          <p:cNvSpPr>
            <a:spLocks noGrp="1" noChangeArrowheads="1"/>
          </p:cNvSpPr>
          <p:nvPr>
            <p:ph type="title" idx="4294967295"/>
          </p:nvPr>
        </p:nvSpPr>
        <p:spPr>
          <a:xfrm>
            <a:off x="0" y="274638"/>
            <a:ext cx="8229600" cy="1143000"/>
          </a:xfrm>
        </p:spPr>
        <p:txBody>
          <a:bodyPr/>
          <a:lstStyle/>
          <a:p>
            <a:pPr eaLnBrk="1" hangingPunct="1"/>
            <a:r>
              <a:rPr lang="en-US" altLang="en-US" smtClean="0"/>
              <a:t>Agenda</a:t>
            </a:r>
          </a:p>
        </p:txBody>
      </p:sp>
    </p:spTree>
    <p:extLst>
      <p:ext uri="{BB962C8B-B14F-4D97-AF65-F5344CB8AC3E}">
        <p14:creationId xmlns:p14="http://schemas.microsoft.com/office/powerpoint/2010/main" val="404831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en-US" smtClean="0"/>
              <a:t>Automated Testing – Test Scripts</a:t>
            </a:r>
          </a:p>
        </p:txBody>
      </p:sp>
      <p:sp>
        <p:nvSpPr>
          <p:cNvPr id="3891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D91DE086-682B-42FB-BECF-282E948B3341}" type="slidenum">
              <a:rPr lang="en-US" altLang="en-US" sz="1200"/>
              <a:pPr eaLnBrk="1" hangingPunct="1">
                <a:spcBef>
                  <a:spcPct val="0"/>
                </a:spcBef>
                <a:buClrTx/>
                <a:buSzTx/>
                <a:buFontTx/>
                <a:buNone/>
              </a:pPr>
              <a:t>30</a:t>
            </a:fld>
            <a:r>
              <a:rPr lang="en-US" altLang="en-US" sz="1200"/>
              <a:t> -</a:t>
            </a:r>
          </a:p>
        </p:txBody>
      </p:sp>
      <p:sp>
        <p:nvSpPr>
          <p:cNvPr id="38916" name="Rectangle 5"/>
          <p:cNvSpPr>
            <a:spLocks noChangeArrowheads="1"/>
          </p:cNvSpPr>
          <p:nvPr/>
        </p:nvSpPr>
        <p:spPr bwMode="auto">
          <a:xfrm>
            <a:off x="457200" y="5153744"/>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You can attached </a:t>
            </a:r>
            <a:r>
              <a:rPr lang="en-US" altLang="en-US" sz="1800" b="1" dirty="0"/>
              <a:t>test automation</a:t>
            </a:r>
            <a:r>
              <a:rPr lang="en-US" altLang="en-US" sz="1800" dirty="0"/>
              <a:t> scripts to test cases in </a:t>
            </a:r>
            <a:r>
              <a:rPr lang="en-US" altLang="en-US" sz="1800" dirty="0" err="1"/>
              <a:t>SpiraTest</a:t>
            </a:r>
            <a:r>
              <a:rPr lang="en-US" altLang="en-US" sz="1800" dirty="0"/>
              <a:t>.</a:t>
            </a:r>
          </a:p>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supports a wide </a:t>
            </a:r>
            <a:r>
              <a:rPr lang="en-US" altLang="en-US" sz="1800" b="1" dirty="0"/>
              <a:t>variety of test automation engines</a:t>
            </a:r>
            <a:r>
              <a:rPr lang="en-US" altLang="en-US" sz="1800" dirty="0"/>
              <a:t> (both commercial and open-source) including </a:t>
            </a:r>
            <a:r>
              <a:rPr lang="en-US" altLang="en-US" sz="1800" dirty="0" err="1"/>
              <a:t>Rapise</a:t>
            </a:r>
            <a:r>
              <a:rPr lang="en-US" altLang="en-US" sz="1800" dirty="0"/>
              <a:t>, QTP, Squish, </a:t>
            </a:r>
            <a:r>
              <a:rPr lang="en-US" altLang="en-US" sz="1800" dirty="0" err="1"/>
              <a:t>LoadRunner</a:t>
            </a:r>
            <a:r>
              <a:rPr lang="en-US" altLang="en-US" sz="1800" dirty="0"/>
              <a:t>, </a:t>
            </a:r>
            <a:r>
              <a:rPr lang="en-US" altLang="en-US" sz="1800" dirty="0" err="1"/>
              <a:t>TestComplete</a:t>
            </a:r>
            <a:r>
              <a:rPr lang="en-US" altLang="en-US" sz="1800" dirty="0"/>
              <a:t> and Selenium.</a:t>
            </a:r>
          </a:p>
        </p:txBody>
      </p:sp>
      <p:pic>
        <p:nvPicPr>
          <p:cNvPr id="389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8544"/>
            <a:ext cx="8572500"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640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smtClean="0"/>
              <a:t>Automated Testing – Test Hosts</a:t>
            </a:r>
          </a:p>
        </p:txBody>
      </p:sp>
      <p:sp>
        <p:nvSpPr>
          <p:cNvPr id="39938"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72B10E6D-E1FA-4A8F-8533-435B81CAB5C2}" type="slidenum">
              <a:rPr lang="en-US" altLang="en-US" sz="1200"/>
              <a:pPr eaLnBrk="1" hangingPunct="1">
                <a:spcBef>
                  <a:spcPct val="0"/>
                </a:spcBef>
                <a:buClrTx/>
                <a:buSzTx/>
                <a:buFontTx/>
                <a:buNone/>
              </a:pPr>
              <a:t>31</a:t>
            </a:fld>
            <a:r>
              <a:rPr lang="en-US" altLang="en-US" sz="1200"/>
              <a:t> -</a:t>
            </a:r>
          </a:p>
        </p:txBody>
      </p:sp>
      <p:sp>
        <p:nvSpPr>
          <p:cNvPr id="39940" name="Rectangle 5"/>
          <p:cNvSpPr>
            <a:spLocks noChangeArrowheads="1"/>
          </p:cNvSpPr>
          <p:nvPr/>
        </p:nvSpPr>
        <p:spPr bwMode="auto">
          <a:xfrm>
            <a:off x="457200" y="378904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The automated test scripts managed in </a:t>
            </a:r>
            <a:r>
              <a:rPr lang="en-US" altLang="en-US" sz="1800" dirty="0" err="1"/>
              <a:t>SpiraTest</a:t>
            </a:r>
            <a:r>
              <a:rPr lang="en-US" altLang="en-US" sz="1800" dirty="0"/>
              <a:t> can be either executed on the local machine or </a:t>
            </a:r>
            <a:r>
              <a:rPr lang="en-US" altLang="en-US" sz="1800" b="1" dirty="0"/>
              <a:t>scheduled for execution</a:t>
            </a:r>
            <a:r>
              <a:rPr lang="en-US" altLang="en-US" sz="1800" dirty="0"/>
              <a:t> on a series of remote hosts.</a:t>
            </a:r>
          </a:p>
          <a:p>
            <a:pPr eaLnBrk="1" hangingPunct="1">
              <a:buFont typeface="Wingdings" panose="05000000000000000000" pitchFamily="2" charset="2"/>
              <a:buNone/>
            </a:pPr>
            <a:endParaRPr lang="en-US" altLang="en-US" sz="1800" dirty="0"/>
          </a:p>
          <a:p>
            <a:pPr eaLnBrk="1" hangingPunct="1">
              <a:buFont typeface="Wingdings" panose="05000000000000000000" pitchFamily="2" charset="2"/>
              <a:buNone/>
            </a:pPr>
            <a:r>
              <a:rPr lang="en-US" altLang="en-US" sz="1800" dirty="0"/>
              <a:t>	Using </a:t>
            </a:r>
            <a:r>
              <a:rPr lang="en-US" altLang="en-US" sz="1800" dirty="0" err="1"/>
              <a:t>Inflectra’s</a:t>
            </a:r>
            <a:r>
              <a:rPr lang="en-US" altLang="en-US" sz="1800" dirty="0"/>
              <a:t> </a:t>
            </a:r>
            <a:r>
              <a:rPr lang="en-US" altLang="en-US" sz="1800" u="sng" dirty="0" err="1"/>
              <a:t>RemoteLaunch</a:t>
            </a:r>
            <a:r>
              <a:rPr lang="en-US" altLang="en-US" sz="1800" dirty="0"/>
              <a:t>® technology, you can manage an entire </a:t>
            </a:r>
            <a:r>
              <a:rPr lang="en-US" altLang="en-US" sz="1800" b="1" dirty="0"/>
              <a:t>global test lab</a:t>
            </a:r>
            <a:r>
              <a:rPr lang="en-US" altLang="en-US" sz="1800" dirty="0"/>
              <a:t> from a central </a:t>
            </a:r>
            <a:r>
              <a:rPr lang="en-US" altLang="en-US" sz="1800" dirty="0" err="1"/>
              <a:t>SpiraTest</a:t>
            </a:r>
            <a:r>
              <a:rPr lang="en-US" altLang="en-US" sz="1800" dirty="0"/>
              <a:t> server, with test sets being executed using a variety of different automation technologies 24/7.</a:t>
            </a:r>
          </a:p>
        </p:txBody>
      </p:sp>
      <p:pic>
        <p:nvPicPr>
          <p:cNvPr id="399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29345"/>
            <a:ext cx="8610600"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6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smtClean="0"/>
              <a:t>Test Planning - Test Sets</a:t>
            </a:r>
          </a:p>
        </p:txBody>
      </p:sp>
      <p:sp>
        <p:nvSpPr>
          <p:cNvPr id="40964"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1800" smtClean="0"/>
              <a:t>	To make it easier to assign and track the execution of test cases, SpiraTest allows you to optionally group the test cases into test sets that can be assigned as a ‘package’ to individual testers or automation hosts.</a:t>
            </a:r>
          </a:p>
          <a:p>
            <a:pPr eaLnBrk="1" hangingPunct="1">
              <a:buFont typeface="Wingdings" panose="05000000000000000000" pitchFamily="2" charset="2"/>
              <a:buNone/>
            </a:pPr>
            <a:r>
              <a:rPr lang="en-US" altLang="en-US" sz="1800" smtClean="0"/>
              <a:t>	Each test set can be associated with a particular release for testing, and you can quickly see the execution status of each test set in one consolidated view.</a:t>
            </a:r>
          </a:p>
        </p:txBody>
      </p:sp>
      <p:sp>
        <p:nvSpPr>
          <p:cNvPr id="40962"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52D91AD7-CA48-4F1A-A0BB-9FF5A96B29A7}" type="slidenum">
              <a:rPr lang="en-US" altLang="en-US" sz="1200"/>
              <a:pPr eaLnBrk="1" hangingPunct="1">
                <a:spcBef>
                  <a:spcPct val="0"/>
                </a:spcBef>
                <a:buClrTx/>
                <a:buSzTx/>
                <a:buFontTx/>
                <a:buNone/>
              </a:pPr>
              <a:t>32</a:t>
            </a:fld>
            <a:r>
              <a:rPr lang="en-US" altLang="en-US" sz="1200"/>
              <a:t> -</a:t>
            </a:r>
          </a:p>
        </p:txBody>
      </p:sp>
      <p:pic>
        <p:nvPicPr>
          <p:cNvPr id="409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87767"/>
            <a:ext cx="85852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87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en-US" smtClean="0"/>
              <a:t>Test Run Tracking</a:t>
            </a:r>
          </a:p>
        </p:txBody>
      </p:sp>
      <p:sp>
        <p:nvSpPr>
          <p:cNvPr id="41986"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2DBE38B4-6951-4D3E-9470-FBA450107A2B}" type="slidenum">
              <a:rPr lang="en-US" altLang="en-US" sz="1200"/>
              <a:pPr eaLnBrk="1" hangingPunct="1">
                <a:spcBef>
                  <a:spcPct val="0"/>
                </a:spcBef>
                <a:buClrTx/>
                <a:buSzTx/>
                <a:buFontTx/>
                <a:buNone/>
              </a:pPr>
              <a:t>33</a:t>
            </a:fld>
            <a:r>
              <a:rPr lang="en-US" altLang="en-US" sz="1200"/>
              <a:t> -</a:t>
            </a:r>
          </a:p>
        </p:txBody>
      </p:sp>
      <p:sp>
        <p:nvSpPr>
          <p:cNvPr id="41988" name="Rectangle 4"/>
          <p:cNvSpPr>
            <a:spLocks noChangeArrowheads="1"/>
          </p:cNvSpPr>
          <p:nvPr/>
        </p:nvSpPr>
        <p:spPr bwMode="auto">
          <a:xfrm>
            <a:off x="402431" y="4293096"/>
            <a:ext cx="8229600" cy="11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Every time you execute a test case, </a:t>
            </a:r>
            <a:r>
              <a:rPr lang="en-US" altLang="en-US" sz="1800" dirty="0" err="1"/>
              <a:t>SpiraTest</a:t>
            </a:r>
            <a:r>
              <a:rPr lang="en-US" altLang="en-US" sz="1800" dirty="0"/>
              <a:t> records every pass / failure as well as the associated incidents generated as a ‘Test Run’. These archived Test Runs can be viewed to determine if changes to the system have introduced failures to previously working functionality.</a:t>
            </a:r>
          </a:p>
        </p:txBody>
      </p:sp>
      <p:pic>
        <p:nvPicPr>
          <p:cNvPr id="41990" name="Picture 8"/>
          <p:cNvPicPr>
            <a:picLocks noChangeAspect="1" noChangeArrowheads="1"/>
          </p:cNvPicPr>
          <p:nvPr/>
        </p:nvPicPr>
        <p:blipFill>
          <a:blip r:embed="rId2"/>
          <a:srcRect/>
          <a:stretch>
            <a:fillRect/>
          </a:stretch>
        </p:blipFill>
        <p:spPr bwMode="auto">
          <a:xfrm>
            <a:off x="347662" y="1484784"/>
            <a:ext cx="8339138" cy="25146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07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en-US" smtClean="0"/>
              <a:t>Release Management</a:t>
            </a:r>
          </a:p>
        </p:txBody>
      </p:sp>
      <p:sp>
        <p:nvSpPr>
          <p:cNvPr id="4301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2E27A167-F184-4346-9BDC-03C4C01B3FE7}" type="slidenum">
              <a:rPr lang="en-US" altLang="en-US" sz="1200"/>
              <a:pPr eaLnBrk="1" hangingPunct="1">
                <a:spcBef>
                  <a:spcPct val="0"/>
                </a:spcBef>
                <a:buClrTx/>
                <a:buSzTx/>
                <a:buFontTx/>
                <a:buNone/>
              </a:pPr>
              <a:t>34</a:t>
            </a:fld>
            <a:r>
              <a:rPr lang="en-US" altLang="en-US" sz="1200"/>
              <a:t> -</a:t>
            </a:r>
          </a:p>
        </p:txBody>
      </p:sp>
      <p:sp>
        <p:nvSpPr>
          <p:cNvPr id="43012" name="Rectangle 4"/>
          <p:cNvSpPr>
            <a:spLocks noChangeArrowheads="1"/>
          </p:cNvSpPr>
          <p:nvPr/>
        </p:nvSpPr>
        <p:spPr bwMode="auto">
          <a:xfrm>
            <a:off x="457200" y="5013920"/>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provides the ability to manage the list of </a:t>
            </a:r>
            <a:r>
              <a:rPr lang="en-US" altLang="en-US" sz="1800" b="1" dirty="0"/>
              <a:t>releases</a:t>
            </a:r>
            <a:r>
              <a:rPr lang="en-US" altLang="en-US" sz="1800" dirty="0"/>
              <a:t> of the software being tested. During the execution cycle, the test runs and Incidents can then be associated with a particular release and reported on. Each release can contain </a:t>
            </a:r>
            <a:r>
              <a:rPr lang="en-US" altLang="en-US" sz="1800" b="1" dirty="0"/>
              <a:t>iterations </a:t>
            </a:r>
            <a:r>
              <a:rPr lang="en-US" altLang="en-US" sz="1800" dirty="0"/>
              <a:t>that allows you to track progress by </a:t>
            </a:r>
            <a:r>
              <a:rPr lang="en-US" altLang="en-US" sz="1800" b="1" dirty="0"/>
              <a:t>sprint</a:t>
            </a:r>
            <a:r>
              <a:rPr lang="en-US" altLang="en-US" sz="1800" dirty="0"/>
              <a:t>.</a:t>
            </a:r>
          </a:p>
        </p:txBody>
      </p:sp>
      <p:pic>
        <p:nvPicPr>
          <p:cNvPr id="430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4" y="1564779"/>
            <a:ext cx="8431212" cy="330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318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smtClean="0"/>
              <a:t>Share Test Cases Between Releases</a:t>
            </a:r>
          </a:p>
        </p:txBody>
      </p:sp>
      <p:sp>
        <p:nvSpPr>
          <p:cNvPr id="4403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C302B78B-D81D-41B9-920A-DA3173B8BEA1}" type="slidenum">
              <a:rPr lang="en-US" altLang="en-US" sz="1200"/>
              <a:pPr eaLnBrk="1" hangingPunct="1">
                <a:spcBef>
                  <a:spcPct val="0"/>
                </a:spcBef>
                <a:buClrTx/>
                <a:buSzTx/>
                <a:buFontTx/>
                <a:buNone/>
              </a:pPr>
              <a:t>35</a:t>
            </a:fld>
            <a:r>
              <a:rPr lang="en-US" altLang="en-US" sz="1200"/>
              <a:t> -</a:t>
            </a:r>
          </a:p>
        </p:txBody>
      </p:sp>
      <p:sp>
        <p:nvSpPr>
          <p:cNvPr id="44036" name="Rectangle 4"/>
          <p:cNvSpPr>
            <a:spLocks noChangeArrowheads="1"/>
          </p:cNvSpPr>
          <p:nvPr/>
        </p:nvSpPr>
        <p:spPr bwMode="auto">
          <a:xfrm>
            <a:off x="457200" y="5085928"/>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The various test cases in the project can be associated with different releases, so that test runs and test case coverage can be reported on either in aggregate or separately for each release. This enables you to determine the quality of each release and also manage regression testing with ease.</a:t>
            </a:r>
          </a:p>
        </p:txBody>
      </p:sp>
      <p:pic>
        <p:nvPicPr>
          <p:cNvPr id="440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68760"/>
            <a:ext cx="7924800" cy="3719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833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ltLang="en-US" smtClean="0"/>
              <a:t>Incident / Defect Tracking</a:t>
            </a:r>
          </a:p>
        </p:txBody>
      </p:sp>
      <p:sp>
        <p:nvSpPr>
          <p:cNvPr id="45058"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0AC96495-44F8-4D0F-9F2F-2456B073CF9A}" type="slidenum">
              <a:rPr lang="en-US" altLang="en-US" sz="1200"/>
              <a:pPr eaLnBrk="1" hangingPunct="1">
                <a:spcBef>
                  <a:spcPct val="0"/>
                </a:spcBef>
                <a:buClrTx/>
                <a:buSzTx/>
                <a:buFontTx/>
                <a:buNone/>
              </a:pPr>
              <a:t>36</a:t>
            </a:fld>
            <a:r>
              <a:rPr lang="en-US" altLang="en-US" sz="1200"/>
              <a:t> -</a:t>
            </a:r>
          </a:p>
        </p:txBody>
      </p:sp>
      <p:sp>
        <p:nvSpPr>
          <p:cNvPr id="45060" name="Rectangle 4"/>
          <p:cNvSpPr>
            <a:spLocks noChangeArrowheads="1"/>
          </p:cNvSpPr>
          <p:nvPr/>
        </p:nvSpPr>
        <p:spPr bwMode="auto">
          <a:xfrm>
            <a:off x="457200" y="5085928"/>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000" dirty="0"/>
              <a:t>	</a:t>
            </a:r>
            <a:r>
              <a:rPr lang="en-US" altLang="en-US" sz="2000" dirty="0" err="1"/>
              <a:t>SpiraTest</a:t>
            </a:r>
            <a:r>
              <a:rPr lang="en-US" altLang="en-US" sz="2000" dirty="0"/>
              <a:t> provides the ability to create, edit, assign, track, manage and close incidents (i.e. bugs, issues, risks, defects, enhancements) that are raised during the testing of the software system under development.</a:t>
            </a:r>
          </a:p>
        </p:txBody>
      </p:sp>
      <p:pic>
        <p:nvPicPr>
          <p:cNvPr id="450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7" y="1417638"/>
            <a:ext cx="8193088"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8944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Build Management</a:t>
            </a:r>
          </a:p>
        </p:txBody>
      </p:sp>
      <p:sp>
        <p:nvSpPr>
          <p:cNvPr id="4608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7D2ED7AB-1C85-413B-9094-CDB3543A6104}" type="slidenum">
              <a:rPr lang="en-US" altLang="en-US" sz="1200"/>
              <a:pPr eaLnBrk="1" hangingPunct="1">
                <a:spcBef>
                  <a:spcPct val="0"/>
                </a:spcBef>
                <a:buClrTx/>
                <a:buSzTx/>
                <a:buFontTx/>
                <a:buNone/>
              </a:pPr>
              <a:t>37</a:t>
            </a:fld>
            <a:r>
              <a:rPr lang="en-US" altLang="en-US" sz="1200"/>
              <a:t> -</a:t>
            </a:r>
          </a:p>
        </p:txBody>
      </p:sp>
      <p:sp>
        <p:nvSpPr>
          <p:cNvPr id="46083" name="Rectangle 4"/>
          <p:cNvSpPr>
            <a:spLocks noChangeArrowheads="1"/>
          </p:cNvSpPr>
          <p:nvPr/>
        </p:nvSpPr>
        <p:spPr bwMode="auto">
          <a:xfrm>
            <a:off x="457200" y="4856572"/>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provides the ability to integrate with </a:t>
            </a:r>
            <a:r>
              <a:rPr lang="en-US" altLang="en-US" sz="1800" b="1" dirty="0"/>
              <a:t>continuous integration</a:t>
            </a:r>
            <a:r>
              <a:rPr lang="en-US" altLang="en-US" sz="1800" dirty="0"/>
              <a:t> build servers such as Jenkins and Hudson so that the status of builds can be recorded in </a:t>
            </a:r>
            <a:r>
              <a:rPr lang="en-US" altLang="en-US" sz="1800" dirty="0" err="1"/>
              <a:t>SpiraTest</a:t>
            </a:r>
            <a:r>
              <a:rPr lang="en-US" altLang="en-US" sz="1800" dirty="0"/>
              <a:t> and linked to incidents and test runs. This provides traceability for each build, so that you can see what was tested in each build, and what was fixed.</a:t>
            </a:r>
          </a:p>
        </p:txBody>
      </p:sp>
      <p:pic>
        <p:nvPicPr>
          <p:cNvPr id="460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 y="1467666"/>
            <a:ext cx="8301038"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261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smtClean="0"/>
              <a:t>Incident Entry &amp; Modification</a:t>
            </a:r>
          </a:p>
        </p:txBody>
      </p:sp>
      <p:sp>
        <p:nvSpPr>
          <p:cNvPr id="47106"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38FCE2BC-855F-4289-9728-50B3CE9B32F9}" type="slidenum">
              <a:rPr lang="en-US" altLang="en-US" sz="1200"/>
              <a:pPr eaLnBrk="1" hangingPunct="1">
                <a:spcBef>
                  <a:spcPct val="0"/>
                </a:spcBef>
                <a:buClrTx/>
                <a:buSzTx/>
                <a:buFontTx/>
                <a:buNone/>
              </a:pPr>
              <a:t>38</a:t>
            </a:fld>
            <a:r>
              <a:rPr lang="en-US" altLang="en-US" sz="1200"/>
              <a:t> -</a:t>
            </a:r>
          </a:p>
        </p:txBody>
      </p:sp>
      <p:sp>
        <p:nvSpPr>
          <p:cNvPr id="47108" name="Rectangle 4"/>
          <p:cNvSpPr>
            <a:spLocks noChangeArrowheads="1"/>
          </p:cNvSpPr>
          <p:nvPr/>
        </p:nvSpPr>
        <p:spPr bwMode="auto">
          <a:xfrm>
            <a:off x="457200" y="567876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Incidents can be categorized into bugs, enhancements, issues, training items, limitations, change requests, and risks, and each type has its own specific workflow and business rules.</a:t>
            </a:r>
          </a:p>
        </p:txBody>
      </p:sp>
      <p:pic>
        <p:nvPicPr>
          <p:cNvPr id="4710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0768"/>
            <a:ext cx="7924800" cy="414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16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en-US" smtClean="0"/>
              <a:t>Incident Traceability</a:t>
            </a:r>
          </a:p>
        </p:txBody>
      </p:sp>
      <p:sp>
        <p:nvSpPr>
          <p:cNvPr id="4813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731619F3-7241-4B70-ADEC-09CB93E32F53}" type="slidenum">
              <a:rPr lang="en-US" altLang="en-US" sz="1200"/>
              <a:pPr eaLnBrk="1" hangingPunct="1">
                <a:spcBef>
                  <a:spcPct val="0"/>
                </a:spcBef>
                <a:buClrTx/>
                <a:buSzTx/>
                <a:buFontTx/>
                <a:buNone/>
              </a:pPr>
              <a:t>39</a:t>
            </a:fld>
            <a:r>
              <a:rPr lang="en-US" altLang="en-US" sz="1200"/>
              <a:t> -</a:t>
            </a:r>
          </a:p>
        </p:txBody>
      </p:sp>
      <p:sp>
        <p:nvSpPr>
          <p:cNvPr id="48132" name="Rectangle 4"/>
          <p:cNvSpPr>
            <a:spLocks noChangeArrowheads="1"/>
          </p:cNvSpPr>
          <p:nvPr/>
        </p:nvSpPr>
        <p:spPr bwMode="auto">
          <a:xfrm>
            <a:off x="457200" y="5301952"/>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Unlike a standalone bug tracking tool, you can trace the defects back to the test case and the underlying requirement that generated them, giving the project manager unprecedented power in analyzing the “in-process” quality of a system during its lifecycle.</a:t>
            </a:r>
          </a:p>
        </p:txBody>
      </p:sp>
      <p:pic>
        <p:nvPicPr>
          <p:cNvPr id="481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0768"/>
            <a:ext cx="7924800" cy="3733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78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16A552D-9D08-434C-90D2-9478DF695DD8}" type="slidenum">
              <a:rPr lang="en-US" altLang="en-US" sz="1200"/>
              <a:pPr eaLnBrk="1" hangingPunct="1">
                <a:spcBef>
                  <a:spcPct val="0"/>
                </a:spcBef>
                <a:buClrTx/>
                <a:buSzTx/>
                <a:buFontTx/>
                <a:buNone/>
              </a:pPr>
              <a:t>4</a:t>
            </a:fld>
            <a:r>
              <a:rPr lang="en-US" altLang="en-US" sz="1200"/>
              <a:t> -</a:t>
            </a:r>
          </a:p>
        </p:txBody>
      </p:sp>
      <p:sp>
        <p:nvSpPr>
          <p:cNvPr id="14339" name="Rectangle 2"/>
          <p:cNvSpPr>
            <a:spLocks noGrp="1" noChangeArrowheads="1"/>
          </p:cNvSpPr>
          <p:nvPr>
            <p:ph type="title"/>
          </p:nvPr>
        </p:nvSpPr>
        <p:spPr/>
        <p:txBody>
          <a:bodyPr/>
          <a:lstStyle/>
          <a:p>
            <a:pPr eaLnBrk="1" hangingPunct="1"/>
            <a:r>
              <a:rPr lang="en-US" altLang="en-US" smtClean="0"/>
              <a:t>QA Testing Landscape</a:t>
            </a:r>
          </a:p>
        </p:txBody>
      </p:sp>
      <p:sp>
        <p:nvSpPr>
          <p:cNvPr id="14340" name="Rectangle 3"/>
          <p:cNvSpPr>
            <a:spLocks noGrp="1" noChangeArrowheads="1"/>
          </p:cNvSpPr>
          <p:nvPr>
            <p:ph type="body" idx="1"/>
          </p:nvPr>
        </p:nvSpPr>
        <p:spPr/>
        <p:txBody>
          <a:bodyPr/>
          <a:lstStyle/>
          <a:p>
            <a:pPr eaLnBrk="1" hangingPunct="1">
              <a:spcBef>
                <a:spcPct val="50000"/>
              </a:spcBef>
            </a:pPr>
            <a:r>
              <a:rPr lang="en-US" altLang="en-US" sz="2400" smtClean="0"/>
              <a:t>Traditionally, QA organizations use the following tools and systems to manage their testing:</a:t>
            </a:r>
          </a:p>
          <a:p>
            <a:pPr lvl="1" eaLnBrk="1" hangingPunct="1">
              <a:spcBef>
                <a:spcPct val="50000"/>
              </a:spcBef>
            </a:pPr>
            <a:r>
              <a:rPr lang="en-US" altLang="en-US" sz="2000" smtClean="0"/>
              <a:t>Requirements stored in MS-Word documents or MS-Excel spreadsheets</a:t>
            </a:r>
          </a:p>
          <a:p>
            <a:pPr lvl="1" eaLnBrk="1" hangingPunct="1">
              <a:spcBef>
                <a:spcPct val="50000"/>
              </a:spcBef>
            </a:pPr>
            <a:r>
              <a:rPr lang="en-US" altLang="en-US" sz="2000" smtClean="0"/>
              <a:t>Test scripts for user acceptance testing stored in MS-Word, MS-Excel with results recorded on paper and transcribed manually back into the spreadsheet</a:t>
            </a:r>
          </a:p>
          <a:p>
            <a:pPr lvl="1" eaLnBrk="1" hangingPunct="1">
              <a:spcBef>
                <a:spcPct val="50000"/>
              </a:spcBef>
            </a:pPr>
            <a:r>
              <a:rPr lang="en-US" altLang="en-US" sz="2000" smtClean="0"/>
              <a:t>MS-Access, MS-Excel or standalone web-based bug-tracking system for tracking issues and defects</a:t>
            </a:r>
          </a:p>
          <a:p>
            <a:pPr lvl="1" eaLnBrk="1" hangingPunct="1">
              <a:spcBef>
                <a:spcPct val="50000"/>
              </a:spcBef>
            </a:pPr>
            <a:r>
              <a:rPr lang="en-US" altLang="en-US" sz="2000" smtClean="0"/>
              <a:t>Automated testing is done with a variety of tools depending on the platform and language being tested (Java vs. .NET, web vs. client-server)</a:t>
            </a:r>
          </a:p>
        </p:txBody>
      </p:sp>
    </p:spTree>
    <p:extLst>
      <p:ext uri="{BB962C8B-B14F-4D97-AF65-F5344CB8AC3E}">
        <p14:creationId xmlns:p14="http://schemas.microsoft.com/office/powerpoint/2010/main" val="1263750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en-US" smtClean="0"/>
              <a:t>Document Management</a:t>
            </a:r>
          </a:p>
        </p:txBody>
      </p:sp>
      <p:sp>
        <p:nvSpPr>
          <p:cNvPr id="4915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69CFC431-C9A0-44DD-8551-9A21D48A80E9}" type="slidenum">
              <a:rPr lang="en-US" altLang="en-US" sz="1200"/>
              <a:pPr eaLnBrk="1" hangingPunct="1">
                <a:spcBef>
                  <a:spcPct val="0"/>
                </a:spcBef>
                <a:buClrTx/>
                <a:buSzTx/>
                <a:buFontTx/>
                <a:buNone/>
              </a:pPr>
              <a:t>40</a:t>
            </a:fld>
            <a:r>
              <a:rPr lang="en-US" altLang="en-US" sz="1200"/>
              <a:t> -</a:t>
            </a:r>
          </a:p>
        </p:txBody>
      </p:sp>
      <p:sp>
        <p:nvSpPr>
          <p:cNvPr id="49156" name="Rectangle 4"/>
          <p:cNvSpPr>
            <a:spLocks noChangeArrowheads="1"/>
          </p:cNvSpPr>
          <p:nvPr/>
        </p:nvSpPr>
        <p:spPr bwMode="auto">
          <a:xfrm>
            <a:off x="457200" y="5009728"/>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All documents and web links uploaded to the system are available in the integrated document management system. This allows you to organize the documents into folders, categorize by document types and associate with meta-tags. Once uploaded, users can search, sort and filter the documents as well as find dynamically related items through the meta-tag hyperlinks.</a:t>
            </a:r>
          </a:p>
        </p:txBody>
      </p:sp>
      <p:pic>
        <p:nvPicPr>
          <p:cNvPr id="491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16885"/>
            <a:ext cx="8077200" cy="3484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499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smtClean="0"/>
              <a:t>Document Version Tracking</a:t>
            </a:r>
          </a:p>
        </p:txBody>
      </p:sp>
      <p:sp>
        <p:nvSpPr>
          <p:cNvPr id="50178"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00DCB1AA-915B-4501-8035-BFB960DCF7F4}" type="slidenum">
              <a:rPr lang="en-US" altLang="en-US" sz="1200"/>
              <a:pPr eaLnBrk="1" hangingPunct="1">
                <a:spcBef>
                  <a:spcPct val="0"/>
                </a:spcBef>
                <a:buClrTx/>
                <a:buSzTx/>
                <a:buFontTx/>
                <a:buNone/>
              </a:pPr>
              <a:t>41</a:t>
            </a:fld>
            <a:r>
              <a:rPr lang="en-US" altLang="en-US" sz="1200"/>
              <a:t> -</a:t>
            </a:r>
          </a:p>
        </p:txBody>
      </p:sp>
      <p:sp>
        <p:nvSpPr>
          <p:cNvPr id="50180" name="Rectangle 4"/>
          <p:cNvSpPr>
            <a:spLocks noChangeArrowheads="1"/>
          </p:cNvSpPr>
          <p:nvPr/>
        </p:nvSpPr>
        <p:spPr bwMode="auto">
          <a:xfrm>
            <a:off x="457200" y="4797152"/>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Once uploaded to the central knowledge repository, revisions to the documents can be uploaded so that there is complete audit trail of all changes made to artifacts and associated documentation in the project.</a:t>
            </a:r>
          </a:p>
        </p:txBody>
      </p:sp>
      <p:pic>
        <p:nvPicPr>
          <p:cNvPr id="5018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459320"/>
            <a:ext cx="826135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en-US" smtClean="0"/>
              <a:t>Customizable Reporting Dashboard</a:t>
            </a:r>
          </a:p>
        </p:txBody>
      </p:sp>
      <p:sp>
        <p:nvSpPr>
          <p:cNvPr id="51202"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82841C7D-371B-4897-AE52-6AF49D96E876}" type="slidenum">
              <a:rPr lang="en-US" altLang="en-US" sz="1200"/>
              <a:pPr eaLnBrk="1" hangingPunct="1">
                <a:spcBef>
                  <a:spcPct val="0"/>
                </a:spcBef>
                <a:buClrTx/>
                <a:buSzTx/>
                <a:buFontTx/>
                <a:buNone/>
              </a:pPr>
              <a:t>42</a:t>
            </a:fld>
            <a:r>
              <a:rPr lang="en-US" altLang="en-US" sz="1200"/>
              <a:t> -</a:t>
            </a:r>
          </a:p>
        </p:txBody>
      </p:sp>
      <p:sp>
        <p:nvSpPr>
          <p:cNvPr id="51204" name="Rectangle 4"/>
          <p:cNvSpPr>
            <a:spLocks noChangeArrowheads="1"/>
          </p:cNvSpPr>
          <p:nvPr/>
        </p:nvSpPr>
        <p:spPr bwMode="auto">
          <a:xfrm>
            <a:off x="5215880" y="1614491"/>
            <a:ext cx="392812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includes an extensive </a:t>
            </a:r>
            <a:r>
              <a:rPr lang="en-US" altLang="en-US" sz="1800" b="1" dirty="0"/>
              <a:t>reports library</a:t>
            </a:r>
            <a:r>
              <a:rPr lang="en-US" altLang="en-US" sz="1800" dirty="0"/>
              <a:t> that can display information such as Requirements Coverage, Test Case Execution, and Incident Status.</a:t>
            </a:r>
          </a:p>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allows you to build a </a:t>
            </a:r>
            <a:r>
              <a:rPr lang="en-US" altLang="en-US" sz="1800" b="1" dirty="0"/>
              <a:t>customized reporting</a:t>
            </a:r>
            <a:r>
              <a:rPr lang="en-US" altLang="en-US" sz="1800" dirty="0"/>
              <a:t> dashboard featuring your frequently-used graphs, charts and reports.</a:t>
            </a:r>
          </a:p>
          <a:p>
            <a:pPr eaLnBrk="1" hangingPunct="1">
              <a:buFontTx/>
              <a:buNone/>
            </a:pPr>
            <a:r>
              <a:rPr lang="en-US" altLang="en-US" sz="1800" dirty="0"/>
              <a:t>	The graphs available include: Requirements Coverage, Test Run Progress, Incident Discovery Rate, Cumulative Artifact Counts,</a:t>
            </a:r>
          </a:p>
          <a:p>
            <a:pPr eaLnBrk="1" hangingPunct="1">
              <a:buFont typeface="Wingdings" panose="05000000000000000000" pitchFamily="2" charset="2"/>
              <a:buNone/>
            </a:pPr>
            <a:r>
              <a:rPr lang="en-US" altLang="en-US" sz="1800" dirty="0"/>
              <a:t>	Supported formats include HTML, XML, Word, Excel.</a:t>
            </a:r>
          </a:p>
        </p:txBody>
      </p:sp>
      <p:pic>
        <p:nvPicPr>
          <p:cNvPr id="5120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43315"/>
            <a:ext cx="5048175" cy="4219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498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Support for Mobile Devices</a:t>
            </a:r>
          </a:p>
        </p:txBody>
      </p:sp>
      <p:sp>
        <p:nvSpPr>
          <p:cNvPr id="52227"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9E2B0551-1CA0-420A-8393-1EA5E8591D16}" type="slidenum">
              <a:rPr lang="en-US" altLang="en-US" sz="1200"/>
              <a:pPr eaLnBrk="1" hangingPunct="1">
                <a:spcBef>
                  <a:spcPct val="0"/>
                </a:spcBef>
                <a:buClrTx/>
                <a:buSzTx/>
                <a:buFontTx/>
                <a:buNone/>
              </a:pPr>
              <a:t>43</a:t>
            </a:fld>
            <a:r>
              <a:rPr lang="en-US" altLang="en-US" sz="1200"/>
              <a:t> -</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88802"/>
            <a:ext cx="42672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673077"/>
            <a:ext cx="396240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452290"/>
            <a:ext cx="6858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12602"/>
            <a:ext cx="10652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488802"/>
            <a:ext cx="10001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Rectangle 4"/>
          <p:cNvSpPr>
            <a:spLocks noChangeArrowheads="1"/>
          </p:cNvSpPr>
          <p:nvPr/>
        </p:nvSpPr>
        <p:spPr bwMode="auto">
          <a:xfrm>
            <a:off x="457200" y="5001344"/>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provides a </a:t>
            </a:r>
            <a:r>
              <a:rPr lang="en-US" altLang="en-US" sz="1800" b="1" dirty="0"/>
              <a:t>mobile web interface </a:t>
            </a:r>
            <a:r>
              <a:rPr lang="en-US" altLang="en-US" sz="1800" dirty="0"/>
              <a:t>that allows users of smartphones, tablets and other mobile devices to view their dashboard of assigned test cases and </a:t>
            </a:r>
            <a:r>
              <a:rPr lang="en-US" altLang="en-US" sz="1800" b="1" dirty="0"/>
              <a:t>execute their tests</a:t>
            </a:r>
            <a:r>
              <a:rPr lang="en-US" altLang="en-US" sz="1800" dirty="0"/>
              <a:t> using the mobile device.</a:t>
            </a:r>
          </a:p>
          <a:p>
            <a:pPr eaLnBrk="1" hangingPunct="1">
              <a:buFont typeface="Wingdings" panose="05000000000000000000" pitchFamily="2" charset="2"/>
              <a:buNone/>
            </a:pPr>
            <a:r>
              <a:rPr lang="en-US" altLang="en-US" sz="1800" dirty="0"/>
              <a:t>	During test execution, you can attach screenshots to failed tests using the device’s </a:t>
            </a:r>
            <a:r>
              <a:rPr lang="en-US" altLang="en-US" sz="1800" b="1" dirty="0"/>
              <a:t>built-in camera</a:t>
            </a:r>
            <a:r>
              <a:rPr lang="en-US" altLang="en-US" sz="1800" dirty="0"/>
              <a:t>, providing additional context.</a:t>
            </a:r>
          </a:p>
        </p:txBody>
      </p:sp>
    </p:spTree>
    <p:extLst>
      <p:ext uri="{BB962C8B-B14F-4D97-AF65-F5344CB8AC3E}">
        <p14:creationId xmlns:p14="http://schemas.microsoft.com/office/powerpoint/2010/main" val="787049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en-US" smtClean="0"/>
              <a:t>Customizable Incident Fields</a:t>
            </a:r>
          </a:p>
        </p:txBody>
      </p:sp>
      <p:sp>
        <p:nvSpPr>
          <p:cNvPr id="5325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A6BB7065-EE91-460B-8235-230EB6F12E5F}" type="slidenum">
              <a:rPr lang="en-US" altLang="en-US" sz="1200"/>
              <a:pPr eaLnBrk="1" hangingPunct="1">
                <a:spcBef>
                  <a:spcPct val="0"/>
                </a:spcBef>
                <a:buClrTx/>
                <a:buSzTx/>
                <a:buFontTx/>
                <a:buNone/>
              </a:pPr>
              <a:t>44</a:t>
            </a:fld>
            <a:r>
              <a:rPr lang="en-US" altLang="en-US" sz="1200"/>
              <a:t> -</a:t>
            </a:r>
          </a:p>
        </p:txBody>
      </p:sp>
      <p:sp>
        <p:nvSpPr>
          <p:cNvPr id="53252" name="Rectangle 4"/>
          <p:cNvSpPr>
            <a:spLocks noChangeArrowheads="1"/>
          </p:cNvSpPr>
          <p:nvPr/>
        </p:nvSpPr>
        <p:spPr bwMode="auto">
          <a:xfrm>
            <a:off x="457200" y="4678376"/>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You can customize each of the fields used in the Incident tracking module to suit your own business needs - including incident type, status, priority and severity. You can even associate your own color schemes with the different priorities and severities.</a:t>
            </a:r>
          </a:p>
        </p:txBody>
      </p:sp>
      <p:pic>
        <p:nvPicPr>
          <p:cNvPr id="532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628800"/>
            <a:ext cx="87757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92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ltLang="en-US" smtClean="0"/>
              <a:t>Customizable Workflows &amp; Notifications</a:t>
            </a:r>
          </a:p>
        </p:txBody>
      </p:sp>
      <p:sp>
        <p:nvSpPr>
          <p:cNvPr id="54274"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B338364A-63D6-4941-96A4-9C1E6AAB110B}" type="slidenum">
              <a:rPr lang="en-US" altLang="en-US" sz="1200"/>
              <a:pPr eaLnBrk="1" hangingPunct="1">
                <a:spcBef>
                  <a:spcPct val="0"/>
                </a:spcBef>
                <a:buClrTx/>
                <a:buSzTx/>
                <a:buFontTx/>
                <a:buNone/>
              </a:pPr>
              <a:t>45</a:t>
            </a:fld>
            <a:r>
              <a:rPr lang="en-US" altLang="en-US" sz="1200"/>
              <a:t> -</a:t>
            </a:r>
          </a:p>
        </p:txBody>
      </p:sp>
      <p:sp>
        <p:nvSpPr>
          <p:cNvPr id="54276" name="Rectangle 3"/>
          <p:cNvSpPr>
            <a:spLocks noChangeArrowheads="1"/>
          </p:cNvSpPr>
          <p:nvPr/>
        </p:nvSpPr>
        <p:spPr bwMode="auto">
          <a:xfrm>
            <a:off x="179512" y="1708153"/>
            <a:ext cx="374441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en-US" sz="1800" dirty="0"/>
              <a:t>	Different types of incident, and requirement can follow their own customized workflow. This allows you to tailor </a:t>
            </a:r>
            <a:r>
              <a:rPr lang="en-US" altLang="en-US" sz="1800" dirty="0" err="1"/>
              <a:t>SpiraTest</a:t>
            </a:r>
            <a:r>
              <a:rPr lang="en-US" altLang="en-US" sz="1800" dirty="0"/>
              <a:t> to the business processes used by your organization. Each workflow consists of a customizable set of steps and transitions.</a:t>
            </a:r>
          </a:p>
          <a:p>
            <a:pPr eaLnBrk="1" hangingPunct="1">
              <a:spcBef>
                <a:spcPct val="0"/>
              </a:spcBef>
              <a:buClrTx/>
              <a:buSzTx/>
              <a:buFont typeface="Wingdings" panose="05000000000000000000" pitchFamily="2" charset="2"/>
              <a:buNone/>
            </a:pPr>
            <a:endParaRPr lang="en-US" altLang="en-US" sz="1800" dirty="0"/>
          </a:p>
          <a:p>
            <a:pPr eaLnBrk="1" hangingPunct="1">
              <a:spcBef>
                <a:spcPct val="0"/>
              </a:spcBef>
              <a:buClrTx/>
              <a:buSzTx/>
              <a:buFont typeface="Wingdings" panose="05000000000000000000" pitchFamily="2" charset="2"/>
              <a:buNone/>
            </a:pPr>
            <a:r>
              <a:rPr lang="en-US" altLang="en-US" sz="1800" dirty="0"/>
              <a:t>	In addition each transition can be used to send email notifications to the detector, owner or users in a certain project group.</a:t>
            </a:r>
          </a:p>
        </p:txBody>
      </p:sp>
      <p:pic>
        <p:nvPicPr>
          <p:cNvPr id="54277" name="Picture 6"/>
          <p:cNvPicPr>
            <a:picLocks noChangeAspect="1" noChangeArrowheads="1"/>
          </p:cNvPicPr>
          <p:nvPr/>
        </p:nvPicPr>
        <p:blipFill>
          <a:blip r:embed="rId2"/>
          <a:srcRect/>
          <a:stretch>
            <a:fillRect/>
          </a:stretch>
        </p:blipFill>
        <p:spPr bwMode="auto">
          <a:xfrm>
            <a:off x="4042294" y="1484784"/>
            <a:ext cx="4643327" cy="4749552"/>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1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smtClean="0"/>
              <a:t>Attachments &amp; Screenshot Capture</a:t>
            </a:r>
          </a:p>
        </p:txBody>
      </p:sp>
      <p:sp>
        <p:nvSpPr>
          <p:cNvPr id="55298"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C082106F-3F4E-440B-ADBC-37DD7E50A1F1}" type="slidenum">
              <a:rPr lang="en-US" altLang="en-US" sz="1200"/>
              <a:pPr eaLnBrk="1" hangingPunct="1">
                <a:spcBef>
                  <a:spcPct val="0"/>
                </a:spcBef>
                <a:buClrTx/>
                <a:buSzTx/>
                <a:buFontTx/>
                <a:buNone/>
              </a:pPr>
              <a:t>46</a:t>
            </a:fld>
            <a:r>
              <a:rPr lang="en-US" altLang="en-US" sz="1200"/>
              <a:t> -</a:t>
            </a:r>
          </a:p>
        </p:txBody>
      </p:sp>
      <p:sp>
        <p:nvSpPr>
          <p:cNvPr id="55300" name="Rectangle 4"/>
          <p:cNvSpPr>
            <a:spLocks noChangeArrowheads="1"/>
          </p:cNvSpPr>
          <p:nvPr/>
        </p:nvSpPr>
        <p:spPr bwMode="auto">
          <a:xfrm>
            <a:off x="457200" y="4365104"/>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Wingdings" panose="05000000000000000000" pitchFamily="2" charset="2"/>
              <a:buNone/>
            </a:pPr>
            <a:r>
              <a:rPr lang="en-US" altLang="en-US" sz="1800" dirty="0"/>
              <a:t>	You can upload </a:t>
            </a:r>
            <a:r>
              <a:rPr lang="en-US" altLang="en-US" sz="1800" b="1" dirty="0"/>
              <a:t>document attachments</a:t>
            </a:r>
            <a:r>
              <a:rPr lang="en-US" altLang="en-US" sz="1800" dirty="0"/>
              <a:t> to Requirements, Test Cases, Test Runs, Releases and Incidents in the system. Each of these artifacts includes an attachment view that allows users to view the existing attachments, delete an existing attachment and upload new documents from their workstation.</a:t>
            </a:r>
          </a:p>
          <a:p>
            <a:pPr eaLnBrk="1" hangingPunct="1">
              <a:spcBef>
                <a:spcPct val="40000"/>
              </a:spcBef>
              <a:buFont typeface="Wingdings" panose="05000000000000000000" pitchFamily="2" charset="2"/>
              <a:buNone/>
            </a:pPr>
            <a:r>
              <a:rPr lang="en-US" altLang="en-US" sz="1800" dirty="0"/>
              <a:t>	In addition, there is a built-in </a:t>
            </a:r>
            <a:r>
              <a:rPr lang="en-US" altLang="en-US" sz="1800" b="1" dirty="0"/>
              <a:t>screen capture utility</a:t>
            </a:r>
            <a:r>
              <a:rPr lang="en-US" altLang="en-US" sz="1800" dirty="0"/>
              <a:t> for quickly adding screenshots to a test execution or incident report</a:t>
            </a:r>
          </a:p>
        </p:txBody>
      </p:sp>
      <p:pic>
        <p:nvPicPr>
          <p:cNvPr id="553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8382000" cy="243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563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Email Integration</a:t>
            </a:r>
          </a:p>
        </p:txBody>
      </p:sp>
      <p:sp>
        <p:nvSpPr>
          <p:cNvPr id="56323"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E85F914D-F301-4211-87E6-56DEF61BE099}" type="slidenum">
              <a:rPr lang="en-US" altLang="en-US" sz="1200"/>
              <a:pPr eaLnBrk="1" hangingPunct="1">
                <a:spcBef>
                  <a:spcPct val="0"/>
                </a:spcBef>
                <a:buClrTx/>
                <a:buSzTx/>
                <a:buFontTx/>
                <a:buNone/>
              </a:pPr>
              <a:t>47</a:t>
            </a:fld>
            <a:r>
              <a:rPr lang="en-US" altLang="en-US" sz="1200"/>
              <a:t> -</a:t>
            </a:r>
          </a:p>
        </p:txBody>
      </p:sp>
      <p:sp>
        <p:nvSpPr>
          <p:cNvPr id="56324" name="Rectangle 4"/>
          <p:cNvSpPr>
            <a:spLocks noChangeArrowheads="1"/>
          </p:cNvSpPr>
          <p:nvPr/>
        </p:nvSpPr>
        <p:spPr bwMode="auto">
          <a:xfrm>
            <a:off x="457200" y="4146553"/>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Wingdings" panose="05000000000000000000" pitchFamily="2" charset="2"/>
              <a:buNone/>
            </a:pPr>
            <a:r>
              <a:rPr lang="en-US" altLang="en-US" sz="1800" dirty="0"/>
              <a:t>	</a:t>
            </a:r>
            <a:r>
              <a:rPr lang="en-US" altLang="en-US" sz="1800" dirty="0" err="1"/>
              <a:t>SpiraTest</a:t>
            </a:r>
            <a:r>
              <a:rPr lang="en-US" altLang="en-US" sz="1800" dirty="0"/>
              <a:t> has a built-in </a:t>
            </a:r>
            <a:r>
              <a:rPr lang="en-US" altLang="en-US" sz="1800" b="1" dirty="0"/>
              <a:t>email notification engine </a:t>
            </a:r>
            <a:r>
              <a:rPr lang="en-US" altLang="en-US" sz="1800" dirty="0"/>
              <a:t>that lets you define </a:t>
            </a:r>
            <a:r>
              <a:rPr lang="en-US" altLang="en-US" sz="1800" b="1" dirty="0"/>
              <a:t>custom email templates </a:t>
            </a:r>
            <a:r>
              <a:rPr lang="en-US" altLang="en-US" sz="1800" dirty="0"/>
              <a:t>and notification events. This enables the system to send out notifications when </a:t>
            </a:r>
            <a:r>
              <a:rPr lang="en-US" altLang="en-US" sz="1800" b="1" dirty="0"/>
              <a:t>specific events</a:t>
            </a:r>
            <a:r>
              <a:rPr lang="en-US" altLang="en-US" sz="1800" dirty="0"/>
              <a:t> occur (e.g. user is assigned a test case, the priority of a requirement changes, etc.).</a:t>
            </a:r>
          </a:p>
          <a:p>
            <a:pPr eaLnBrk="1" hangingPunct="1">
              <a:spcBef>
                <a:spcPct val="40000"/>
              </a:spcBef>
              <a:buFont typeface="Wingdings" panose="05000000000000000000" pitchFamily="2" charset="2"/>
              <a:buNone/>
            </a:pPr>
            <a:r>
              <a:rPr lang="en-US" altLang="en-US" sz="1800" dirty="0"/>
              <a:t>	In addition, </a:t>
            </a:r>
            <a:r>
              <a:rPr lang="en-US" altLang="en-US" sz="1800" dirty="0" err="1"/>
              <a:t>SpiraTest</a:t>
            </a:r>
            <a:r>
              <a:rPr lang="en-US" altLang="en-US" sz="1800" dirty="0"/>
              <a:t> can connect to your email system and retrieve users’ </a:t>
            </a:r>
            <a:r>
              <a:rPr lang="en-US" altLang="en-US" sz="1800" b="1" dirty="0"/>
              <a:t>comments</a:t>
            </a:r>
            <a:r>
              <a:rPr lang="en-US" altLang="en-US" sz="1800" dirty="0"/>
              <a:t> and attach them to the appropriate artifact in the system. It can also </a:t>
            </a:r>
            <a:r>
              <a:rPr lang="en-US" altLang="en-US" sz="1800" b="1" dirty="0"/>
              <a:t>create new incidents directly from emails</a:t>
            </a:r>
            <a:r>
              <a:rPr lang="en-US" altLang="en-US" sz="1800" dirty="0"/>
              <a:t>, saving users’ time.</a:t>
            </a:r>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95" y="1380976"/>
            <a:ext cx="26670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365" y="1383282"/>
            <a:ext cx="5086350" cy="228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996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smtClean="0"/>
              <a:t>Change History Tracking</a:t>
            </a:r>
          </a:p>
        </p:txBody>
      </p:sp>
      <p:sp>
        <p:nvSpPr>
          <p:cNvPr id="57346"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266E4049-0DBA-4EF3-AB23-75753847741F}" type="slidenum">
              <a:rPr lang="en-US" altLang="en-US" sz="1200"/>
              <a:pPr eaLnBrk="1" hangingPunct="1">
                <a:spcBef>
                  <a:spcPct val="0"/>
                </a:spcBef>
                <a:buClrTx/>
                <a:buSzTx/>
                <a:buFontTx/>
                <a:buNone/>
              </a:pPr>
              <a:t>48</a:t>
            </a:fld>
            <a:r>
              <a:rPr lang="en-US" altLang="en-US" sz="1200"/>
              <a:t> -</a:t>
            </a:r>
          </a:p>
        </p:txBody>
      </p:sp>
      <p:sp>
        <p:nvSpPr>
          <p:cNvPr id="57348" name="Rectangle 4"/>
          <p:cNvSpPr>
            <a:spLocks noChangeArrowheads="1"/>
          </p:cNvSpPr>
          <p:nvPr/>
        </p:nvSpPr>
        <p:spPr bwMode="auto">
          <a:xfrm>
            <a:off x="457200" y="4557715"/>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800" dirty="0"/>
              <a:t>	All of the changes made to a particular artifact in the system are tracked by </a:t>
            </a:r>
            <a:r>
              <a:rPr lang="en-US" altLang="en-US" sz="1800" dirty="0" err="1"/>
              <a:t>SpiraTest</a:t>
            </a:r>
            <a:r>
              <a:rPr lang="en-US" altLang="en-US" sz="1800" dirty="0"/>
              <a:t>, so that at any time you can view the </a:t>
            </a:r>
            <a:r>
              <a:rPr lang="en-US" altLang="en-US" sz="1800" b="1" dirty="0"/>
              <a:t>history log </a:t>
            </a:r>
            <a:r>
              <a:rPr lang="en-US" altLang="en-US" sz="1800" dirty="0"/>
              <a:t>of all the changes made to an artifact, including the date of the change, who made the change, and what information was changed.</a:t>
            </a:r>
          </a:p>
          <a:p>
            <a:pPr eaLnBrk="1" hangingPunct="1">
              <a:buFont typeface="Wingdings" panose="05000000000000000000" pitchFamily="2" charset="2"/>
              <a:buNone/>
            </a:pPr>
            <a:r>
              <a:rPr lang="en-US" altLang="en-US" sz="1800" dirty="0"/>
              <a:t>	</a:t>
            </a:r>
            <a:r>
              <a:rPr lang="en-US" altLang="en-US" sz="1800" dirty="0" err="1"/>
              <a:t>SpiraTest</a:t>
            </a:r>
            <a:r>
              <a:rPr lang="en-US" altLang="en-US" sz="1800" dirty="0"/>
              <a:t> features full </a:t>
            </a:r>
            <a:r>
              <a:rPr lang="en-US" altLang="en-US" sz="1800" b="1" dirty="0"/>
              <a:t>version-control</a:t>
            </a:r>
            <a:r>
              <a:rPr lang="en-US" altLang="en-US" sz="1800" dirty="0"/>
              <a:t> capabilities that allow you to rollback specific changes and revert the artifact back to a prior revision.</a:t>
            </a:r>
          </a:p>
        </p:txBody>
      </p:sp>
      <p:pic>
        <p:nvPicPr>
          <p:cNvPr id="573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0682"/>
            <a:ext cx="8382000" cy="2693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82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en-US" smtClean="0"/>
              <a:t>Custom Properties</a:t>
            </a:r>
          </a:p>
        </p:txBody>
      </p:sp>
      <p:sp>
        <p:nvSpPr>
          <p:cNvPr id="58370" name="Slide Number Placeholder 3"/>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CCB15FA2-F4E4-44D1-BC36-48FA64D1EE98}" type="slidenum">
              <a:rPr lang="en-US" altLang="en-US" sz="1200"/>
              <a:pPr eaLnBrk="1" hangingPunct="1">
                <a:spcBef>
                  <a:spcPct val="0"/>
                </a:spcBef>
                <a:buClrTx/>
                <a:buSzTx/>
                <a:buFontTx/>
                <a:buNone/>
              </a:pPr>
              <a:t>49</a:t>
            </a:fld>
            <a:r>
              <a:rPr lang="en-US" altLang="en-US" sz="1200"/>
              <a:t> -</a:t>
            </a:r>
          </a:p>
        </p:txBody>
      </p:sp>
      <p:sp>
        <p:nvSpPr>
          <p:cNvPr id="58372" name="Rectangle 4"/>
          <p:cNvSpPr>
            <a:spLocks noChangeArrowheads="1"/>
          </p:cNvSpPr>
          <p:nvPr/>
        </p:nvSpPr>
        <p:spPr bwMode="auto">
          <a:xfrm>
            <a:off x="457200" y="450912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1600" dirty="0"/>
              <a:t>	</a:t>
            </a:r>
            <a:r>
              <a:rPr lang="en-US" altLang="en-US" sz="2000" dirty="0"/>
              <a:t>In addition to the </a:t>
            </a:r>
            <a:r>
              <a:rPr lang="en-US" altLang="en-US" sz="2000" b="1" dirty="0"/>
              <a:t>built-in</a:t>
            </a:r>
            <a:r>
              <a:rPr lang="en-US" altLang="en-US" sz="2000" dirty="0"/>
              <a:t> fields that are associated with each type of artifact, you can also define </a:t>
            </a:r>
            <a:r>
              <a:rPr lang="en-US" altLang="en-US" sz="2000" b="1" dirty="0"/>
              <a:t>custom properties</a:t>
            </a:r>
            <a:r>
              <a:rPr lang="en-US" altLang="en-US" sz="2000" dirty="0"/>
              <a:t> for each type of artifact in the system.</a:t>
            </a:r>
          </a:p>
          <a:p>
            <a:pPr eaLnBrk="1" hangingPunct="1">
              <a:buFont typeface="Wingdings" panose="05000000000000000000" pitchFamily="2" charset="2"/>
              <a:buNone/>
            </a:pPr>
            <a:r>
              <a:rPr lang="en-US" altLang="en-US" sz="2000" dirty="0"/>
              <a:t>	The system supports a variety of different field types including: </a:t>
            </a:r>
            <a:r>
              <a:rPr lang="en-US" altLang="en-US" sz="2000" b="1" dirty="0"/>
              <a:t>text</a:t>
            </a:r>
            <a:r>
              <a:rPr lang="en-US" altLang="en-US" sz="2000" dirty="0"/>
              <a:t>, rich-text, </a:t>
            </a:r>
            <a:r>
              <a:rPr lang="en-US" altLang="en-US" sz="2000" b="1" dirty="0"/>
              <a:t>dropdown</a:t>
            </a:r>
            <a:r>
              <a:rPr lang="en-US" altLang="en-US" sz="2000" dirty="0"/>
              <a:t> </a:t>
            </a:r>
            <a:r>
              <a:rPr lang="en-US" altLang="en-US" sz="2000" b="1" dirty="0"/>
              <a:t>lists</a:t>
            </a:r>
            <a:r>
              <a:rPr lang="en-US" altLang="en-US" sz="2000" dirty="0"/>
              <a:t>, user selectors, and date-fields</a:t>
            </a:r>
          </a:p>
        </p:txBody>
      </p:sp>
      <p:pic>
        <p:nvPicPr>
          <p:cNvPr id="583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382000" cy="2674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2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DD0E3F16-5D5E-4093-B541-FB53B4AA8EF4}" type="slidenum">
              <a:rPr lang="en-US" altLang="en-US" sz="1200"/>
              <a:pPr eaLnBrk="1" hangingPunct="1">
                <a:spcBef>
                  <a:spcPct val="0"/>
                </a:spcBef>
                <a:buClrTx/>
                <a:buSzTx/>
                <a:buFontTx/>
                <a:buNone/>
              </a:pPr>
              <a:t>5</a:t>
            </a:fld>
            <a:r>
              <a:rPr lang="en-US" altLang="en-US" sz="1200"/>
              <a:t> -</a:t>
            </a:r>
          </a:p>
        </p:txBody>
      </p:sp>
      <p:sp>
        <p:nvSpPr>
          <p:cNvPr id="15363" name="Rectangle 2"/>
          <p:cNvSpPr>
            <a:spLocks noGrp="1" noChangeArrowheads="1"/>
          </p:cNvSpPr>
          <p:nvPr>
            <p:ph type="title"/>
          </p:nvPr>
        </p:nvSpPr>
        <p:spPr/>
        <p:txBody>
          <a:bodyPr/>
          <a:lstStyle/>
          <a:p>
            <a:pPr eaLnBrk="1" hangingPunct="1"/>
            <a:r>
              <a:rPr lang="en-US" altLang="en-US" smtClean="0"/>
              <a:t>QA Testing Challenges</a:t>
            </a:r>
          </a:p>
        </p:txBody>
      </p:sp>
      <p:sp>
        <p:nvSpPr>
          <p:cNvPr id="15364" name="Rectangle 3"/>
          <p:cNvSpPr>
            <a:spLocks noGrp="1" noChangeArrowheads="1"/>
          </p:cNvSpPr>
          <p:nvPr>
            <p:ph type="body" idx="1"/>
          </p:nvPr>
        </p:nvSpPr>
        <p:spPr/>
        <p:txBody>
          <a:bodyPr/>
          <a:lstStyle/>
          <a:p>
            <a:pPr eaLnBrk="1" hangingPunct="1">
              <a:spcBef>
                <a:spcPct val="50000"/>
              </a:spcBef>
            </a:pPr>
            <a:r>
              <a:rPr lang="en-US" altLang="en-US" sz="2400" smtClean="0"/>
              <a:t>This leads to the following challenges:</a:t>
            </a:r>
          </a:p>
          <a:p>
            <a:pPr lvl="1" eaLnBrk="1" hangingPunct="1">
              <a:spcBef>
                <a:spcPct val="50000"/>
              </a:spcBef>
            </a:pPr>
            <a:r>
              <a:rPr lang="en-US" altLang="en-US" sz="2000" smtClean="0"/>
              <a:t>Processes are ad-hoc and not repeatable across projects</a:t>
            </a:r>
          </a:p>
          <a:p>
            <a:pPr lvl="1" eaLnBrk="1" hangingPunct="1">
              <a:spcBef>
                <a:spcPct val="50000"/>
              </a:spcBef>
            </a:pPr>
            <a:r>
              <a:rPr lang="en-US" altLang="en-US" sz="2000" smtClean="0"/>
              <a:t>There is no visibility between test cases, requirements and defects. How do you know when you are truly ‘done’?</a:t>
            </a:r>
          </a:p>
          <a:p>
            <a:pPr lvl="1" eaLnBrk="1" hangingPunct="1">
              <a:spcBef>
                <a:spcPct val="50000"/>
              </a:spcBef>
            </a:pPr>
            <a:r>
              <a:rPr lang="en-US" altLang="en-US" sz="2000" smtClean="0"/>
              <a:t>Measuring progress and productivity during testing is time consuming and difficult</a:t>
            </a:r>
          </a:p>
          <a:p>
            <a:pPr lvl="1" eaLnBrk="1" hangingPunct="1">
              <a:spcBef>
                <a:spcPct val="50000"/>
              </a:spcBef>
            </a:pPr>
            <a:r>
              <a:rPr lang="en-US" altLang="en-US" sz="2000" smtClean="0"/>
              <a:t>It’s hard to share information across the project and get real-time metrics regarding the quality of the system being tested</a:t>
            </a:r>
          </a:p>
          <a:p>
            <a:pPr lvl="1" eaLnBrk="1" hangingPunct="1">
              <a:spcBef>
                <a:spcPct val="50000"/>
              </a:spcBef>
            </a:pPr>
            <a:r>
              <a:rPr lang="en-US" altLang="en-US" sz="2000" smtClean="0"/>
              <a:t>There is no central repository of test results from all sources – both automated and manual</a:t>
            </a:r>
          </a:p>
          <a:p>
            <a:pPr eaLnBrk="1" hangingPunct="1">
              <a:spcBef>
                <a:spcPct val="50000"/>
              </a:spcBef>
            </a:pPr>
            <a:r>
              <a:rPr lang="en-US" altLang="en-US" sz="2400" smtClean="0"/>
              <a:t>SpiraTest is explicitly designed to address these issues and provide an integrated solution…</a:t>
            </a:r>
          </a:p>
        </p:txBody>
      </p:sp>
    </p:spTree>
    <p:extLst>
      <p:ext uri="{BB962C8B-B14F-4D97-AF65-F5344CB8AC3E}">
        <p14:creationId xmlns:p14="http://schemas.microsoft.com/office/powerpoint/2010/main" val="3654747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type="title"/>
          </p:nvPr>
        </p:nvSpPr>
        <p:spPr/>
        <p:txBody>
          <a:bodyPr/>
          <a:lstStyle/>
          <a:p>
            <a:pPr eaLnBrk="1" hangingPunct="1"/>
            <a:r>
              <a:rPr lang="en-US" altLang="en-US" sz="2800" smtClean="0"/>
              <a:t>Integration / Migration Options</a:t>
            </a:r>
          </a:p>
        </p:txBody>
      </p:sp>
      <p:sp>
        <p:nvSpPr>
          <p:cNvPr id="59394" name="Rectangle 6"/>
          <p:cNvSpPr>
            <a:spLocks noGrp="1" noChangeArrowheads="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36FD67D8-10FA-4D45-9B82-10EA3293E8F7}" type="slidenum">
              <a:rPr lang="en-US" altLang="en-US" sz="1200"/>
              <a:pPr eaLnBrk="1" hangingPunct="1">
                <a:spcBef>
                  <a:spcPct val="0"/>
                </a:spcBef>
                <a:buClrTx/>
                <a:buSzTx/>
                <a:buFontTx/>
                <a:buNone/>
              </a:pPr>
              <a:t>50</a:t>
            </a:fld>
            <a:r>
              <a:rPr lang="en-US" altLang="en-US" sz="1200"/>
              <a:t> -</a:t>
            </a:r>
          </a:p>
        </p:txBody>
      </p:sp>
    </p:spTree>
    <p:extLst>
      <p:ext uri="{BB962C8B-B14F-4D97-AF65-F5344CB8AC3E}">
        <p14:creationId xmlns:p14="http://schemas.microsoft.com/office/powerpoint/2010/main" val="1672711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2"/>
          <p:cNvSpPr>
            <a:spLocks noGrp="1" noChangeArrowheads="1"/>
          </p:cNvSpPr>
          <p:nvPr>
            <p:ph type="title"/>
          </p:nvPr>
        </p:nvSpPr>
        <p:spPr/>
        <p:txBody>
          <a:bodyPr/>
          <a:lstStyle/>
          <a:p>
            <a:pPr eaLnBrk="1" hangingPunct="1"/>
            <a:r>
              <a:rPr lang="en-US" altLang="en-US" smtClean="0"/>
              <a:t>Integration Overview</a:t>
            </a:r>
          </a:p>
        </p:txBody>
      </p:sp>
      <p:sp>
        <p:nvSpPr>
          <p:cNvPr id="60424" name="Rectangle 3"/>
          <p:cNvSpPr>
            <a:spLocks noGrp="1" noChangeArrowheads="1"/>
          </p:cNvSpPr>
          <p:nvPr>
            <p:ph idx="1"/>
          </p:nvPr>
        </p:nvSpPr>
        <p:spPr/>
        <p:txBody>
          <a:bodyPr/>
          <a:lstStyle/>
          <a:p>
            <a:pPr eaLnBrk="1" hangingPunct="1"/>
            <a:r>
              <a:rPr lang="en-US" altLang="en-US" sz="2000" smtClean="0"/>
              <a:t>SpiraTest has a very flexible architecture and has been integrated with a variety of external tools and systems:</a:t>
            </a:r>
          </a:p>
        </p:txBody>
      </p:sp>
      <p:sp>
        <p:nvSpPr>
          <p:cNvPr id="60418"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542EDF1C-DB62-4498-8E8B-0924A9F1FDEC}" type="slidenum">
              <a:rPr lang="en-US" altLang="en-US" sz="1200"/>
              <a:pPr eaLnBrk="1" hangingPunct="1">
                <a:spcBef>
                  <a:spcPct val="0"/>
                </a:spcBef>
                <a:buClrTx/>
                <a:buSzTx/>
                <a:buFontTx/>
                <a:buNone/>
              </a:pPr>
              <a:t>51</a:t>
            </a:fld>
            <a:r>
              <a:rPr lang="en-US" altLang="en-US" sz="1200"/>
              <a:t> -</a:t>
            </a:r>
          </a:p>
        </p:txBody>
      </p:sp>
      <p:sp>
        <p:nvSpPr>
          <p:cNvPr id="60419" name="Rectangle 16"/>
          <p:cNvSpPr>
            <a:spLocks noChangeArrowheads="1"/>
          </p:cNvSpPr>
          <p:nvPr/>
        </p:nvSpPr>
        <p:spPr bwMode="auto">
          <a:xfrm>
            <a:off x="0" y="1676400"/>
            <a:ext cx="9144000" cy="4419600"/>
          </a:xfrm>
          <a:prstGeom prst="rect">
            <a:avLst/>
          </a:prstGeom>
          <a:solidFill>
            <a:srgbClr val="F966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0" name="Rectangle 15"/>
          <p:cNvSpPr>
            <a:spLocks noChangeArrowheads="1"/>
          </p:cNvSpPr>
          <p:nvPr/>
        </p:nvSpPr>
        <p:spPr bwMode="auto">
          <a:xfrm>
            <a:off x="457200" y="4267200"/>
            <a:ext cx="8458200" cy="1600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i="1"/>
              <a:t>Automated Testing Systems</a:t>
            </a:r>
          </a:p>
        </p:txBody>
      </p:sp>
      <p:sp>
        <p:nvSpPr>
          <p:cNvPr id="60421" name="Rectangle 14"/>
          <p:cNvSpPr>
            <a:spLocks noChangeArrowheads="1"/>
          </p:cNvSpPr>
          <p:nvPr/>
        </p:nvSpPr>
        <p:spPr bwMode="auto">
          <a:xfrm>
            <a:off x="4876800" y="1828800"/>
            <a:ext cx="4038600" cy="2209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2" name="Rectangle 13"/>
          <p:cNvSpPr>
            <a:spLocks noChangeArrowheads="1"/>
          </p:cNvSpPr>
          <p:nvPr/>
        </p:nvSpPr>
        <p:spPr bwMode="auto">
          <a:xfrm>
            <a:off x="457200" y="1828800"/>
            <a:ext cx="2133600" cy="2209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5" name="Rectangle 4"/>
          <p:cNvSpPr>
            <a:spLocks noChangeArrowheads="1"/>
          </p:cNvSpPr>
          <p:nvPr/>
        </p:nvSpPr>
        <p:spPr bwMode="auto">
          <a:xfrm>
            <a:off x="2819400" y="1828800"/>
            <a:ext cx="1828800" cy="220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SpiraTest</a:t>
            </a:r>
          </a:p>
          <a:p>
            <a:pPr algn="ctr" eaLnBrk="1" hangingPunct="1">
              <a:spcBef>
                <a:spcPct val="0"/>
              </a:spcBef>
              <a:buClrTx/>
              <a:buSzTx/>
              <a:buFontTx/>
              <a:buNone/>
            </a:pPr>
            <a:r>
              <a:rPr lang="en-US" altLang="en-US" sz="1800"/>
              <a:t>Requirements</a:t>
            </a:r>
          </a:p>
          <a:p>
            <a:pPr algn="ctr" eaLnBrk="1" hangingPunct="1">
              <a:spcBef>
                <a:spcPct val="0"/>
              </a:spcBef>
              <a:buClrTx/>
              <a:buSzTx/>
              <a:buFontTx/>
              <a:buNone/>
            </a:pPr>
            <a:r>
              <a:rPr lang="en-US" altLang="en-US" sz="1800"/>
              <a:t>Test Cases</a:t>
            </a:r>
          </a:p>
          <a:p>
            <a:pPr algn="ctr" eaLnBrk="1" hangingPunct="1">
              <a:spcBef>
                <a:spcPct val="0"/>
              </a:spcBef>
              <a:buClrTx/>
              <a:buSzTx/>
              <a:buFontTx/>
              <a:buNone/>
            </a:pPr>
            <a:r>
              <a:rPr lang="en-US" altLang="en-US" sz="1800"/>
              <a:t>Releases</a:t>
            </a:r>
          </a:p>
          <a:p>
            <a:pPr algn="ctr" eaLnBrk="1" hangingPunct="1">
              <a:spcBef>
                <a:spcPct val="0"/>
              </a:spcBef>
              <a:buClrTx/>
              <a:buSzTx/>
              <a:buFontTx/>
              <a:buNone/>
            </a:pPr>
            <a:r>
              <a:rPr lang="en-US" altLang="en-US" sz="1800"/>
              <a:t>Defects</a:t>
            </a:r>
          </a:p>
        </p:txBody>
      </p:sp>
      <p:sp>
        <p:nvSpPr>
          <p:cNvPr id="60426" name="Rectangle 5"/>
          <p:cNvSpPr>
            <a:spLocks noChangeArrowheads="1"/>
          </p:cNvSpPr>
          <p:nvPr/>
        </p:nvSpPr>
        <p:spPr bwMode="auto">
          <a:xfrm>
            <a:off x="5029200" y="1981200"/>
            <a:ext cx="1828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Bugzilla</a:t>
            </a:r>
          </a:p>
          <a:p>
            <a:pPr algn="ctr" eaLnBrk="1" hangingPunct="1">
              <a:spcBef>
                <a:spcPct val="0"/>
              </a:spcBef>
              <a:buClrTx/>
              <a:buSzTx/>
              <a:buFontTx/>
              <a:buNone/>
            </a:pPr>
            <a:r>
              <a:rPr lang="en-US" altLang="en-US" sz="1800"/>
              <a:t>Defect-Tracking</a:t>
            </a:r>
          </a:p>
        </p:txBody>
      </p:sp>
      <p:sp>
        <p:nvSpPr>
          <p:cNvPr id="60427" name="Rectangle 6"/>
          <p:cNvSpPr>
            <a:spLocks noChangeArrowheads="1"/>
          </p:cNvSpPr>
          <p:nvPr/>
        </p:nvSpPr>
        <p:spPr bwMode="auto">
          <a:xfrm>
            <a:off x="5029200" y="2971800"/>
            <a:ext cx="1828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Jenkins/Hudson</a:t>
            </a:r>
          </a:p>
          <a:p>
            <a:pPr algn="ctr" eaLnBrk="1" hangingPunct="1">
              <a:spcBef>
                <a:spcPct val="0"/>
              </a:spcBef>
              <a:buClrTx/>
              <a:buSzTx/>
              <a:buFontTx/>
              <a:buNone/>
            </a:pPr>
            <a:r>
              <a:rPr lang="en-US" altLang="en-US" sz="1800"/>
              <a:t>Build Server</a:t>
            </a:r>
          </a:p>
        </p:txBody>
      </p:sp>
      <p:sp>
        <p:nvSpPr>
          <p:cNvPr id="60428" name="Rectangle 7"/>
          <p:cNvSpPr>
            <a:spLocks noChangeArrowheads="1"/>
          </p:cNvSpPr>
          <p:nvPr/>
        </p:nvSpPr>
        <p:spPr bwMode="auto">
          <a:xfrm>
            <a:off x="7010400" y="1981200"/>
            <a:ext cx="1752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Jira</a:t>
            </a:r>
          </a:p>
          <a:p>
            <a:pPr algn="ctr" eaLnBrk="1" hangingPunct="1">
              <a:spcBef>
                <a:spcPct val="0"/>
              </a:spcBef>
              <a:buClrTx/>
              <a:buSzTx/>
              <a:buFontTx/>
              <a:buNone/>
            </a:pPr>
            <a:r>
              <a:rPr lang="en-US" altLang="en-US" sz="1800"/>
              <a:t>Defect-Tracking</a:t>
            </a:r>
          </a:p>
        </p:txBody>
      </p:sp>
      <p:sp>
        <p:nvSpPr>
          <p:cNvPr id="60429" name="Rectangle 8"/>
          <p:cNvSpPr>
            <a:spLocks noChangeArrowheads="1"/>
          </p:cNvSpPr>
          <p:nvPr/>
        </p:nvSpPr>
        <p:spPr bwMode="auto">
          <a:xfrm>
            <a:off x="609600" y="1981200"/>
            <a:ext cx="1828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Various Tools</a:t>
            </a:r>
          </a:p>
          <a:p>
            <a:pPr algn="ctr" eaLnBrk="1" hangingPunct="1">
              <a:spcBef>
                <a:spcPct val="0"/>
              </a:spcBef>
              <a:buClrTx/>
              <a:buSzTx/>
              <a:buFontTx/>
              <a:buNone/>
            </a:pPr>
            <a:r>
              <a:rPr lang="en-US" altLang="en-US" sz="1800"/>
              <a:t>Requirements</a:t>
            </a:r>
          </a:p>
        </p:txBody>
      </p:sp>
      <p:sp>
        <p:nvSpPr>
          <p:cNvPr id="60430" name="Rectangle 9"/>
          <p:cNvSpPr>
            <a:spLocks noChangeArrowheads="1"/>
          </p:cNvSpPr>
          <p:nvPr/>
        </p:nvSpPr>
        <p:spPr bwMode="auto">
          <a:xfrm>
            <a:off x="609600" y="3048000"/>
            <a:ext cx="1828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MS-Office</a:t>
            </a:r>
          </a:p>
          <a:p>
            <a:pPr algn="ctr" eaLnBrk="1" hangingPunct="1">
              <a:spcBef>
                <a:spcPct val="0"/>
              </a:spcBef>
              <a:buClrTx/>
              <a:buSzTx/>
              <a:buFontTx/>
              <a:buNone/>
            </a:pPr>
            <a:r>
              <a:rPr lang="en-US" altLang="en-US" sz="1800"/>
              <a:t>Legacy Data</a:t>
            </a:r>
          </a:p>
        </p:txBody>
      </p:sp>
      <p:sp>
        <p:nvSpPr>
          <p:cNvPr id="60431" name="Rectangle 10"/>
          <p:cNvSpPr>
            <a:spLocks noChangeArrowheads="1"/>
          </p:cNvSpPr>
          <p:nvPr/>
        </p:nvSpPr>
        <p:spPr bwMode="auto">
          <a:xfrm>
            <a:off x="685800" y="4419600"/>
            <a:ext cx="1524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xUnit</a:t>
            </a:r>
          </a:p>
          <a:p>
            <a:pPr algn="ctr" eaLnBrk="1" hangingPunct="1">
              <a:spcBef>
                <a:spcPct val="0"/>
              </a:spcBef>
              <a:buClrTx/>
              <a:buSzTx/>
              <a:buFontTx/>
              <a:buNone/>
            </a:pPr>
            <a:r>
              <a:rPr lang="en-US" altLang="en-US" sz="1800"/>
              <a:t>Unit</a:t>
            </a:r>
            <a:br>
              <a:rPr lang="en-US" altLang="en-US" sz="1800"/>
            </a:br>
            <a:r>
              <a:rPr lang="en-US" altLang="en-US" sz="1800"/>
              <a:t>Testing</a:t>
            </a:r>
          </a:p>
        </p:txBody>
      </p:sp>
      <p:sp>
        <p:nvSpPr>
          <p:cNvPr id="60432" name="Rectangle 11"/>
          <p:cNvSpPr>
            <a:spLocks noChangeArrowheads="1"/>
          </p:cNvSpPr>
          <p:nvPr/>
        </p:nvSpPr>
        <p:spPr bwMode="auto">
          <a:xfrm>
            <a:off x="2667000" y="4419600"/>
            <a:ext cx="1905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Rapise</a:t>
            </a:r>
          </a:p>
          <a:p>
            <a:pPr algn="ctr" eaLnBrk="1" hangingPunct="1">
              <a:spcBef>
                <a:spcPct val="0"/>
              </a:spcBef>
              <a:buClrTx/>
              <a:buSzTx/>
              <a:buFontTx/>
              <a:buNone/>
            </a:pPr>
            <a:r>
              <a:rPr lang="en-US" altLang="en-US" sz="1800"/>
              <a:t>Functional</a:t>
            </a:r>
            <a:br>
              <a:rPr lang="en-US" altLang="en-US" sz="1800"/>
            </a:br>
            <a:r>
              <a:rPr lang="en-US" altLang="en-US" sz="1800"/>
              <a:t>Testing</a:t>
            </a:r>
          </a:p>
        </p:txBody>
      </p:sp>
      <p:sp>
        <p:nvSpPr>
          <p:cNvPr id="60433" name="Rectangle 12"/>
          <p:cNvSpPr>
            <a:spLocks noChangeArrowheads="1"/>
          </p:cNvSpPr>
          <p:nvPr/>
        </p:nvSpPr>
        <p:spPr bwMode="auto">
          <a:xfrm>
            <a:off x="4953000" y="4419600"/>
            <a:ext cx="17526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Various Tools</a:t>
            </a:r>
          </a:p>
          <a:p>
            <a:pPr algn="ctr" eaLnBrk="1" hangingPunct="1">
              <a:spcBef>
                <a:spcPct val="0"/>
              </a:spcBef>
              <a:buClrTx/>
              <a:buSzTx/>
              <a:buFontTx/>
              <a:buNone/>
            </a:pPr>
            <a:r>
              <a:rPr lang="en-US" altLang="en-US" sz="1800"/>
              <a:t>Functional</a:t>
            </a:r>
            <a:br>
              <a:rPr lang="en-US" altLang="en-US" sz="1800"/>
            </a:br>
            <a:r>
              <a:rPr lang="en-US" altLang="en-US" sz="1800"/>
              <a:t>Testing</a:t>
            </a:r>
          </a:p>
        </p:txBody>
      </p:sp>
      <p:sp>
        <p:nvSpPr>
          <p:cNvPr id="60434" name="Rectangle 18"/>
          <p:cNvSpPr>
            <a:spLocks noChangeArrowheads="1"/>
          </p:cNvSpPr>
          <p:nvPr/>
        </p:nvSpPr>
        <p:spPr bwMode="auto">
          <a:xfrm>
            <a:off x="7010400" y="2971800"/>
            <a:ext cx="1752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Microsoft TFS</a:t>
            </a:r>
          </a:p>
          <a:p>
            <a:pPr algn="ctr" eaLnBrk="1" hangingPunct="1">
              <a:spcBef>
                <a:spcPct val="0"/>
              </a:spcBef>
              <a:buClrTx/>
              <a:buSzTx/>
              <a:buFontTx/>
              <a:buNone/>
            </a:pPr>
            <a:r>
              <a:rPr lang="en-US" altLang="en-US" sz="1800"/>
              <a:t>Defect-Tracking</a:t>
            </a:r>
          </a:p>
        </p:txBody>
      </p:sp>
      <p:sp>
        <p:nvSpPr>
          <p:cNvPr id="60435" name="Rectangle 19"/>
          <p:cNvSpPr>
            <a:spLocks noChangeArrowheads="1"/>
          </p:cNvSpPr>
          <p:nvPr/>
        </p:nvSpPr>
        <p:spPr bwMode="auto">
          <a:xfrm>
            <a:off x="7086600" y="4419600"/>
            <a:ext cx="16002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Various Tools</a:t>
            </a:r>
          </a:p>
          <a:p>
            <a:pPr algn="ctr" eaLnBrk="1" hangingPunct="1">
              <a:spcBef>
                <a:spcPct val="0"/>
              </a:spcBef>
              <a:buClrTx/>
              <a:buSzTx/>
              <a:buFontTx/>
              <a:buNone/>
            </a:pPr>
            <a:r>
              <a:rPr lang="en-US" altLang="en-US" sz="1800"/>
              <a:t>Performance</a:t>
            </a:r>
            <a:br>
              <a:rPr lang="en-US" altLang="en-US" sz="1800"/>
            </a:br>
            <a:r>
              <a:rPr lang="en-US" altLang="en-US" sz="1800"/>
              <a:t>&amp; Load Testing</a:t>
            </a:r>
          </a:p>
        </p:txBody>
      </p:sp>
    </p:spTree>
    <p:extLst>
      <p:ext uri="{BB962C8B-B14F-4D97-AF65-F5344CB8AC3E}">
        <p14:creationId xmlns:p14="http://schemas.microsoft.com/office/powerpoint/2010/main" val="3245578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smtClean="0"/>
              <a:t>Automated Functional  &amp; Load Testing Tools</a:t>
            </a:r>
          </a:p>
        </p:txBody>
      </p:sp>
      <p:sp>
        <p:nvSpPr>
          <p:cNvPr id="61444" name="Rectangle 3"/>
          <p:cNvSpPr>
            <a:spLocks noGrp="1" noChangeArrowheads="1"/>
          </p:cNvSpPr>
          <p:nvPr>
            <p:ph idx="1"/>
          </p:nvPr>
        </p:nvSpPr>
        <p:spPr>
          <a:xfrm>
            <a:off x="457200" y="1550927"/>
            <a:ext cx="8229600" cy="4281343"/>
          </a:xfrm>
        </p:spPr>
        <p:txBody>
          <a:bodyPr/>
          <a:lstStyle/>
          <a:p>
            <a:pPr eaLnBrk="1" hangingPunct="1">
              <a:lnSpc>
                <a:spcPct val="90000"/>
              </a:lnSpc>
            </a:pPr>
            <a:r>
              <a:rPr lang="en-US" altLang="en-US" sz="2400" dirty="0" smtClean="0"/>
              <a:t>Functional testing tools:</a:t>
            </a:r>
          </a:p>
          <a:p>
            <a:pPr lvl="1" eaLnBrk="1" hangingPunct="1">
              <a:lnSpc>
                <a:spcPct val="90000"/>
              </a:lnSpc>
            </a:pPr>
            <a:r>
              <a:rPr lang="en-US" altLang="en-US" sz="2000" dirty="0" err="1" smtClean="0"/>
              <a:t>Inflectra</a:t>
            </a:r>
            <a:r>
              <a:rPr lang="en-US" altLang="en-US" sz="2000" dirty="0" smtClean="0"/>
              <a:t> </a:t>
            </a:r>
            <a:r>
              <a:rPr lang="en-US" altLang="en-US" sz="2000" dirty="0" err="1" smtClean="0"/>
              <a:t>Rapise</a:t>
            </a:r>
            <a:r>
              <a:rPr lang="en-US" altLang="en-US" sz="2000" dirty="0" smtClean="0"/>
              <a:t>® functional testing system</a:t>
            </a:r>
          </a:p>
          <a:p>
            <a:pPr lvl="1" eaLnBrk="1" hangingPunct="1">
              <a:lnSpc>
                <a:spcPct val="90000"/>
              </a:lnSpc>
            </a:pPr>
            <a:r>
              <a:rPr lang="en-US" altLang="en-US" sz="2000" dirty="0" smtClean="0"/>
              <a:t>HP </a:t>
            </a:r>
            <a:r>
              <a:rPr lang="en-US" altLang="en-US" sz="2000" dirty="0" err="1" smtClean="0"/>
              <a:t>QuickTest</a:t>
            </a:r>
            <a:r>
              <a:rPr lang="en-US" altLang="en-US" sz="2000" dirty="0" smtClean="0"/>
              <a:t> Pro™ functional testing system</a:t>
            </a:r>
          </a:p>
          <a:p>
            <a:pPr lvl="1" eaLnBrk="1" hangingPunct="1">
              <a:lnSpc>
                <a:spcPct val="90000"/>
              </a:lnSpc>
            </a:pPr>
            <a:r>
              <a:rPr lang="en-US" altLang="en-US" sz="2000" dirty="0" smtClean="0"/>
              <a:t>Selenium IDE and </a:t>
            </a:r>
            <a:r>
              <a:rPr lang="en-US" altLang="en-US" sz="2000" dirty="0" err="1" smtClean="0"/>
              <a:t>WebDriver</a:t>
            </a:r>
            <a:r>
              <a:rPr lang="en-US" altLang="en-US" sz="2000" dirty="0" smtClean="0"/>
              <a:t> functional testing framework</a:t>
            </a:r>
          </a:p>
          <a:p>
            <a:pPr lvl="1" eaLnBrk="1" hangingPunct="1">
              <a:lnSpc>
                <a:spcPct val="90000"/>
              </a:lnSpc>
            </a:pPr>
            <a:r>
              <a:rPr lang="en-US" altLang="en-US" sz="2000" dirty="0" err="1" smtClean="0"/>
              <a:t>TestComplete</a:t>
            </a:r>
            <a:r>
              <a:rPr lang="en-US" altLang="en-US" sz="2000" dirty="0" smtClean="0"/>
              <a:t>™ and Soap-UI from </a:t>
            </a:r>
            <a:r>
              <a:rPr lang="en-US" altLang="en-US" sz="2000" dirty="0" err="1" smtClean="0"/>
              <a:t>SmartBear</a:t>
            </a:r>
            <a:endParaRPr lang="en-US" altLang="en-US" sz="2000" dirty="0" smtClean="0"/>
          </a:p>
          <a:p>
            <a:pPr lvl="1" eaLnBrk="1" hangingPunct="1">
              <a:lnSpc>
                <a:spcPct val="90000"/>
              </a:lnSpc>
            </a:pPr>
            <a:r>
              <a:rPr lang="en-US" altLang="en-US" sz="2000" dirty="0" smtClean="0"/>
              <a:t>Squish® multi-platform test automation system</a:t>
            </a:r>
          </a:p>
          <a:p>
            <a:pPr lvl="1" eaLnBrk="1" hangingPunct="1">
              <a:lnSpc>
                <a:spcPct val="90000"/>
              </a:lnSpc>
            </a:pPr>
            <a:r>
              <a:rPr lang="en-US" altLang="en-US" sz="2000" dirty="0" err="1" smtClean="0"/>
              <a:t>SmarteScript</a:t>
            </a:r>
            <a:r>
              <a:rPr lang="en-US" altLang="en-US" sz="2000" dirty="0" smtClean="0"/>
              <a:t>™ functional testing system</a:t>
            </a:r>
          </a:p>
          <a:p>
            <a:pPr lvl="1" eaLnBrk="1" hangingPunct="1">
              <a:lnSpc>
                <a:spcPct val="90000"/>
              </a:lnSpc>
            </a:pPr>
            <a:r>
              <a:rPr lang="en-US" altLang="en-US" sz="2000" dirty="0" err="1" smtClean="0"/>
              <a:t>Ranorex</a:t>
            </a:r>
            <a:r>
              <a:rPr lang="en-US" altLang="en-US" sz="2000" dirty="0" smtClean="0"/>
              <a:t> functional testing system</a:t>
            </a:r>
          </a:p>
          <a:p>
            <a:pPr lvl="1" eaLnBrk="1" hangingPunct="1">
              <a:lnSpc>
                <a:spcPct val="90000"/>
              </a:lnSpc>
            </a:pPr>
            <a:r>
              <a:rPr lang="en-US" altLang="en-US" sz="2000" dirty="0" smtClean="0"/>
              <a:t>Rational Functional Tester (RFT)</a:t>
            </a:r>
          </a:p>
          <a:p>
            <a:pPr lvl="1" eaLnBrk="1" hangingPunct="1">
              <a:lnSpc>
                <a:spcPct val="90000"/>
              </a:lnSpc>
            </a:pPr>
            <a:r>
              <a:rPr lang="en-US" altLang="en-US" sz="2000" dirty="0" err="1" smtClean="0"/>
              <a:t>FitNesse</a:t>
            </a:r>
            <a:r>
              <a:rPr lang="en-US" altLang="en-US" sz="2000" dirty="0" smtClean="0"/>
              <a:t> open-source testing framework</a:t>
            </a:r>
          </a:p>
          <a:p>
            <a:pPr eaLnBrk="1" hangingPunct="1">
              <a:lnSpc>
                <a:spcPct val="90000"/>
              </a:lnSpc>
              <a:spcBef>
                <a:spcPts val="1200"/>
              </a:spcBef>
            </a:pPr>
            <a:r>
              <a:rPr lang="en-US" altLang="en-US" sz="2400" dirty="0" smtClean="0"/>
              <a:t>Load/Performance testing tools:</a:t>
            </a:r>
          </a:p>
          <a:p>
            <a:pPr lvl="1" eaLnBrk="1" hangingPunct="1">
              <a:lnSpc>
                <a:spcPct val="90000"/>
              </a:lnSpc>
            </a:pPr>
            <a:r>
              <a:rPr lang="en-US" altLang="en-US" sz="2000" dirty="0" smtClean="0"/>
              <a:t>HP </a:t>
            </a:r>
            <a:r>
              <a:rPr lang="en-US" altLang="en-US" sz="2000" dirty="0" err="1" smtClean="0"/>
              <a:t>LoadRunner</a:t>
            </a:r>
            <a:r>
              <a:rPr lang="en-US" altLang="en-US" sz="2000" dirty="0" smtClean="0"/>
              <a:t> load-testing system</a:t>
            </a:r>
          </a:p>
          <a:p>
            <a:pPr lvl="1" eaLnBrk="1" hangingPunct="1">
              <a:lnSpc>
                <a:spcPct val="90000"/>
              </a:lnSpc>
            </a:pPr>
            <a:r>
              <a:rPr lang="en-US" altLang="en-US" sz="2000" dirty="0" err="1" smtClean="0"/>
              <a:t>Neotys</a:t>
            </a:r>
            <a:r>
              <a:rPr lang="en-US" altLang="en-US" sz="2000" dirty="0" smtClean="0"/>
              <a:t> </a:t>
            </a:r>
            <a:r>
              <a:rPr lang="en-US" altLang="en-US" sz="2000" dirty="0" err="1" smtClean="0"/>
              <a:t>NeoLoad</a:t>
            </a:r>
            <a:r>
              <a:rPr lang="en-US" altLang="en-US" sz="2000" dirty="0" smtClean="0"/>
              <a:t> load testing system</a:t>
            </a:r>
          </a:p>
          <a:p>
            <a:pPr lvl="1" eaLnBrk="1" hangingPunct="1">
              <a:lnSpc>
                <a:spcPct val="90000"/>
              </a:lnSpc>
            </a:pPr>
            <a:r>
              <a:rPr lang="en-US" altLang="en-US" sz="2000" dirty="0" err="1" smtClean="0"/>
              <a:t>JMeter</a:t>
            </a:r>
            <a:r>
              <a:rPr lang="en-US" altLang="en-US" sz="2000" dirty="0" smtClean="0"/>
              <a:t> open-source Load Testing System</a:t>
            </a:r>
          </a:p>
        </p:txBody>
      </p:sp>
      <p:sp>
        <p:nvSpPr>
          <p:cNvPr id="61442"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87A04624-C53D-4754-BA33-DC98248AD3E6}" type="slidenum">
              <a:rPr lang="en-US" altLang="en-US" sz="1200"/>
              <a:pPr eaLnBrk="1" hangingPunct="1">
                <a:spcBef>
                  <a:spcPct val="0"/>
                </a:spcBef>
                <a:buClrTx/>
                <a:buSzTx/>
                <a:buFontTx/>
                <a:buNone/>
              </a:pPr>
              <a:t>52</a:t>
            </a:fld>
            <a:r>
              <a:rPr lang="en-US" altLang="en-US" sz="1200"/>
              <a:t> -</a:t>
            </a:r>
          </a:p>
        </p:txBody>
      </p:sp>
      <p:pic>
        <p:nvPicPr>
          <p:cNvPr id="61445" name="Picture 4" descr="QuickTest Pro Ada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50" y="151765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5" descr="TestComplete Plu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24336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352800"/>
            <a:ext cx="533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8" name="Picture 15" descr="Froglogic Squish Plug-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267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0" descr="FitNesse Plug-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663" y="5105400"/>
            <a:ext cx="5413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44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en-US" smtClean="0"/>
              <a:t>Automated Unit Testing Tools</a:t>
            </a:r>
          </a:p>
        </p:txBody>
      </p:sp>
      <p:sp>
        <p:nvSpPr>
          <p:cNvPr id="62468" name="Rectangle 3"/>
          <p:cNvSpPr>
            <a:spLocks noGrp="1" noChangeArrowheads="1"/>
          </p:cNvSpPr>
          <p:nvPr>
            <p:ph idx="1"/>
          </p:nvPr>
        </p:nvSpPr>
        <p:spPr/>
        <p:txBody>
          <a:bodyPr/>
          <a:lstStyle/>
          <a:p>
            <a:pPr eaLnBrk="1" hangingPunct="1"/>
            <a:r>
              <a:rPr lang="en-US" altLang="en-US" sz="2400" smtClean="0"/>
              <a:t>SpiraTest can integrate with a variety of automated unit testing tools and frameworks:</a:t>
            </a:r>
          </a:p>
          <a:p>
            <a:pPr lvl="1" eaLnBrk="1" hangingPunct="1"/>
            <a:r>
              <a:rPr lang="en-US" altLang="en-US" sz="2000" smtClean="0"/>
              <a:t>NUnit and MS-Test frameworks for .NET</a:t>
            </a:r>
          </a:p>
          <a:p>
            <a:pPr lvl="1" eaLnBrk="1" hangingPunct="1"/>
            <a:r>
              <a:rPr lang="en-US" altLang="en-US" sz="2000" smtClean="0"/>
              <a:t>JUnit &amp; TestNG frameworks for Java</a:t>
            </a:r>
          </a:p>
          <a:p>
            <a:pPr lvl="1" eaLnBrk="1" hangingPunct="1"/>
            <a:r>
              <a:rPr lang="en-US" altLang="en-US" sz="2000" smtClean="0"/>
              <a:t>PyUnit framework for Python</a:t>
            </a:r>
          </a:p>
          <a:p>
            <a:pPr lvl="1" eaLnBrk="1" hangingPunct="1"/>
            <a:r>
              <a:rPr lang="en-US" altLang="en-US" sz="2000" smtClean="0"/>
              <a:t>TAP framework for Perl</a:t>
            </a:r>
          </a:p>
          <a:p>
            <a:pPr lvl="1" eaLnBrk="1" hangingPunct="1"/>
            <a:r>
              <a:rPr lang="en-US" altLang="en-US" sz="2000" smtClean="0"/>
              <a:t>PHPUnit framework for PHP</a:t>
            </a:r>
          </a:p>
          <a:p>
            <a:pPr lvl="1" eaLnBrk="1" hangingPunct="1"/>
            <a:r>
              <a:rPr lang="en-US" altLang="en-US" sz="2000" smtClean="0"/>
              <a:t>Test::Unit framework for Ruby</a:t>
            </a:r>
          </a:p>
        </p:txBody>
      </p:sp>
      <p:sp>
        <p:nvSpPr>
          <p:cNvPr id="62466"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81E1BFC2-D36B-49EC-809B-FAA3E5AC17A6}" type="slidenum">
              <a:rPr lang="en-US" altLang="en-US" sz="1200"/>
              <a:pPr eaLnBrk="1" hangingPunct="1">
                <a:spcBef>
                  <a:spcPct val="0"/>
                </a:spcBef>
                <a:buClrTx/>
                <a:buSzTx/>
                <a:buFontTx/>
                <a:buNone/>
              </a:pPr>
              <a:t>53</a:t>
            </a:fld>
            <a:r>
              <a:rPr lang="en-US" altLang="en-US" sz="1200"/>
              <a:t> -</a:t>
            </a:r>
          </a:p>
        </p:txBody>
      </p:sp>
      <p:pic>
        <p:nvPicPr>
          <p:cNvPr id="62469" name="Picture 13" descr="NUnit Ad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9530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5" descr="JUnit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9530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7" descr="PyUnit 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530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9" descr="Perl TAP Ex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953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3" descr="Ruby Test::Unit Test Ru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953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25" descr="PHPUnit Exten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953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815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smtClean="0"/>
              <a:t>Integration with Build Servers</a:t>
            </a:r>
          </a:p>
        </p:txBody>
      </p:sp>
      <p:sp>
        <p:nvSpPr>
          <p:cNvPr id="63492" name="Rectangle 3"/>
          <p:cNvSpPr>
            <a:spLocks noGrp="1" noChangeArrowheads="1"/>
          </p:cNvSpPr>
          <p:nvPr>
            <p:ph idx="1"/>
          </p:nvPr>
        </p:nvSpPr>
        <p:spPr>
          <a:xfrm>
            <a:off x="457200" y="2773362"/>
            <a:ext cx="8229600" cy="3352805"/>
          </a:xfrm>
        </p:spPr>
        <p:txBody>
          <a:bodyPr/>
          <a:lstStyle/>
          <a:p>
            <a:pPr eaLnBrk="1" hangingPunct="1"/>
            <a:r>
              <a:rPr lang="en-US" altLang="en-US" sz="2400" dirty="0" smtClean="0"/>
              <a:t>Currently Available:</a:t>
            </a:r>
          </a:p>
          <a:p>
            <a:pPr lvl="1" eaLnBrk="1" hangingPunct="1"/>
            <a:r>
              <a:rPr lang="en-US" altLang="en-US" sz="2000" dirty="0" smtClean="0"/>
              <a:t>Hudson</a:t>
            </a:r>
          </a:p>
          <a:p>
            <a:pPr lvl="1" eaLnBrk="1" hangingPunct="1"/>
            <a:r>
              <a:rPr lang="en-US" altLang="en-US" sz="2000" dirty="0" smtClean="0"/>
              <a:t>Jenkins</a:t>
            </a:r>
            <a:br>
              <a:rPr lang="en-US" altLang="en-US" sz="2000" dirty="0" smtClean="0"/>
            </a:br>
            <a:endParaRPr lang="en-US" altLang="en-US" sz="2000" dirty="0" smtClean="0"/>
          </a:p>
          <a:p>
            <a:pPr eaLnBrk="1" hangingPunct="1"/>
            <a:r>
              <a:rPr lang="en-US" altLang="en-US" sz="2400" dirty="0" smtClean="0"/>
              <a:t>Planned:</a:t>
            </a:r>
            <a:endParaRPr lang="en-US" altLang="en-US" dirty="0" smtClean="0"/>
          </a:p>
          <a:p>
            <a:pPr lvl="1" eaLnBrk="1" hangingPunct="1"/>
            <a:r>
              <a:rPr lang="en-US" altLang="en-US" sz="2000" dirty="0" err="1" smtClean="0"/>
              <a:t>CruiseControl</a:t>
            </a:r>
            <a:endParaRPr lang="en-US" altLang="en-US" sz="2000" dirty="0" smtClean="0"/>
          </a:p>
          <a:p>
            <a:pPr lvl="1" eaLnBrk="1" hangingPunct="1"/>
            <a:r>
              <a:rPr lang="en-US" altLang="en-US" sz="2000" dirty="0" err="1" smtClean="0"/>
              <a:t>TeamCity</a:t>
            </a:r>
            <a:endParaRPr lang="en-US" altLang="en-US" sz="2000" dirty="0" smtClean="0"/>
          </a:p>
          <a:p>
            <a:pPr lvl="1" eaLnBrk="1" hangingPunct="1"/>
            <a:r>
              <a:rPr lang="en-US" altLang="en-US" sz="2000" dirty="0" smtClean="0"/>
              <a:t>Atlassian Bamboo</a:t>
            </a:r>
          </a:p>
        </p:txBody>
      </p:sp>
      <p:sp>
        <p:nvSpPr>
          <p:cNvPr id="63490"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B601E211-5881-42F2-B920-A976B0AFEA6F}" type="slidenum">
              <a:rPr lang="en-US" altLang="en-US" sz="1200"/>
              <a:pPr eaLnBrk="1" hangingPunct="1">
                <a:spcBef>
                  <a:spcPct val="0"/>
                </a:spcBef>
                <a:buClrTx/>
                <a:buSzTx/>
                <a:buFontTx/>
                <a:buNone/>
              </a:pPr>
              <a:t>54</a:t>
            </a:fld>
            <a:r>
              <a:rPr lang="en-US" altLang="en-US" sz="1200"/>
              <a:t> -</a:t>
            </a:r>
          </a:p>
        </p:txBody>
      </p:sp>
      <p:sp>
        <p:nvSpPr>
          <p:cNvPr id="63493" name="Rectangle 6"/>
          <p:cNvSpPr>
            <a:spLocks noChangeArrowheads="1"/>
          </p:cNvSpPr>
          <p:nvPr/>
        </p:nvSpPr>
        <p:spPr bwMode="auto">
          <a:xfrm>
            <a:off x="412321" y="1554162"/>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err="1"/>
              <a:t>SpiraTest</a:t>
            </a:r>
            <a:r>
              <a:rPr lang="en-US" altLang="en-US" sz="2000" baseline="30000" dirty="0"/>
              <a:t>®</a:t>
            </a:r>
            <a:r>
              <a:rPr lang="en-US" altLang="en-US" sz="2000" dirty="0"/>
              <a:t> is able to connect to your continuous integration (CI) build server to link tests and defects with continuous builds:</a:t>
            </a:r>
          </a:p>
        </p:txBody>
      </p:sp>
      <p:pic>
        <p:nvPicPr>
          <p:cNvPr id="63494" name="Picture 2" descr="Jenkins/Hudson Plu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2773362"/>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42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smtClean="0"/>
              <a:t>Integration with Bug-Tracking Systems</a:t>
            </a:r>
          </a:p>
        </p:txBody>
      </p:sp>
      <p:sp>
        <p:nvSpPr>
          <p:cNvPr id="64516" name="Rectangle 3"/>
          <p:cNvSpPr>
            <a:spLocks noGrp="1" noChangeArrowheads="1"/>
          </p:cNvSpPr>
          <p:nvPr>
            <p:ph idx="1"/>
          </p:nvPr>
        </p:nvSpPr>
        <p:spPr/>
        <p:txBody>
          <a:bodyPr/>
          <a:lstStyle/>
          <a:p>
            <a:pPr eaLnBrk="1" hangingPunct="1"/>
            <a:r>
              <a:rPr lang="en-US" altLang="en-US" sz="2400" smtClean="0"/>
              <a:t>SpiraTest</a:t>
            </a:r>
            <a:r>
              <a:rPr lang="en-US" altLang="en-US" sz="2400" baseline="30000" smtClean="0"/>
              <a:t>®</a:t>
            </a:r>
            <a:r>
              <a:rPr lang="en-US" altLang="en-US" sz="2400" smtClean="0"/>
              <a:t> is able to leverage your existing investments in bug / issue tracking systems:</a:t>
            </a:r>
          </a:p>
          <a:p>
            <a:pPr eaLnBrk="1" hangingPunct="1"/>
            <a:r>
              <a:rPr lang="en-US" altLang="en-US" sz="2400" smtClean="0"/>
              <a:t>Current</a:t>
            </a:r>
          </a:p>
          <a:p>
            <a:pPr lvl="1" eaLnBrk="1" hangingPunct="1"/>
            <a:r>
              <a:rPr lang="en-US" altLang="en-US" sz="2000" smtClean="0"/>
              <a:t>Synchronize incidents with Atlassian JIRA</a:t>
            </a:r>
          </a:p>
          <a:p>
            <a:pPr lvl="1" eaLnBrk="1" hangingPunct="1"/>
            <a:r>
              <a:rPr lang="en-US" altLang="en-US" sz="2000" smtClean="0"/>
              <a:t>Synchronize incidents with Bugzilla</a:t>
            </a:r>
          </a:p>
          <a:p>
            <a:pPr lvl="1" eaLnBrk="1" hangingPunct="1"/>
            <a:r>
              <a:rPr lang="en-US" altLang="en-US" sz="2000" smtClean="0"/>
              <a:t>Synchronize incidents with FogBugz</a:t>
            </a:r>
          </a:p>
          <a:p>
            <a:pPr lvl="1" eaLnBrk="1" hangingPunct="1"/>
            <a:r>
              <a:rPr lang="en-US" altLang="en-US" sz="2000" smtClean="0"/>
              <a:t>Synchronize incidents with Mantis</a:t>
            </a:r>
          </a:p>
          <a:p>
            <a:pPr lvl="1" eaLnBrk="1" hangingPunct="1"/>
            <a:r>
              <a:rPr lang="en-US" altLang="en-US" sz="2000" smtClean="0"/>
              <a:t>Synchronize incidents with Microsoft Team Foundation Server</a:t>
            </a:r>
          </a:p>
          <a:p>
            <a:pPr lvl="1" eaLnBrk="1" hangingPunct="1"/>
            <a:r>
              <a:rPr lang="en-US" altLang="en-US" sz="2000" smtClean="0"/>
              <a:t>Synchronize incidents with AxoSoft OnTime</a:t>
            </a:r>
          </a:p>
          <a:p>
            <a:pPr lvl="1" eaLnBrk="1" hangingPunct="1"/>
            <a:r>
              <a:rPr lang="en-US" altLang="en-US" sz="2000" smtClean="0"/>
              <a:t>Synchronize incidents with IBM Rational ClearQuest and RTC</a:t>
            </a:r>
          </a:p>
          <a:p>
            <a:pPr lvl="1" eaLnBrk="1" hangingPunct="1"/>
            <a:endParaRPr lang="en-US" altLang="en-US" sz="2000" smtClean="0"/>
          </a:p>
        </p:txBody>
      </p:sp>
      <p:sp>
        <p:nvSpPr>
          <p:cNvPr id="64514"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1EA27D2D-500A-4DFB-A56D-EB6ECD96966F}" type="slidenum">
              <a:rPr lang="en-US" altLang="en-US" sz="1200"/>
              <a:pPr eaLnBrk="1" hangingPunct="1">
                <a:spcBef>
                  <a:spcPct val="0"/>
                </a:spcBef>
                <a:buClrTx/>
                <a:buSzTx/>
                <a:buFontTx/>
                <a:buNone/>
              </a:pPr>
              <a:t>55</a:t>
            </a:fld>
            <a:r>
              <a:rPr lang="en-US" altLang="en-US" sz="1200"/>
              <a:t> -</a:t>
            </a:r>
          </a:p>
        </p:txBody>
      </p:sp>
      <p:pic>
        <p:nvPicPr>
          <p:cNvPr id="64517" name="Picture 4" descr="JIRA Plu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494982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Bugzilla Plu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494982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6" descr="MSTFS Plug-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487362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7" descr="Mantis Plug-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48736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8" descr="FogBugz Plug-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494982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9" descr="AxoSoft OnTime Plug-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538" y="4949825"/>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148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ltLang="en-US" smtClean="0"/>
              <a:t>Integration with Requirements Mgt Systems</a:t>
            </a:r>
          </a:p>
        </p:txBody>
      </p:sp>
      <p:sp>
        <p:nvSpPr>
          <p:cNvPr id="65540" name="Rectangle 3"/>
          <p:cNvSpPr>
            <a:spLocks noGrp="1" noChangeArrowheads="1"/>
          </p:cNvSpPr>
          <p:nvPr>
            <p:ph idx="1"/>
          </p:nvPr>
        </p:nvSpPr>
        <p:spPr>
          <a:xfrm>
            <a:off x="457200" y="2545432"/>
            <a:ext cx="8229600" cy="3580735"/>
          </a:xfrm>
        </p:spPr>
        <p:txBody>
          <a:bodyPr/>
          <a:lstStyle/>
          <a:p>
            <a:pPr lvl="1" eaLnBrk="1" hangingPunct="1"/>
            <a:r>
              <a:rPr lang="en-US" altLang="en-US" sz="2000" dirty="0" smtClean="0"/>
              <a:t>Synchronize requirements with IBM Rational </a:t>
            </a:r>
            <a:r>
              <a:rPr lang="en-US" altLang="en-US" sz="2000" dirty="0" err="1" smtClean="0"/>
              <a:t>RequisitePro</a:t>
            </a:r>
            <a:endParaRPr lang="en-US" altLang="en-US" sz="2000" dirty="0" smtClean="0"/>
          </a:p>
          <a:p>
            <a:pPr lvl="1" eaLnBrk="1" hangingPunct="1"/>
            <a:r>
              <a:rPr lang="en-US" altLang="en-US" sz="2000" dirty="0" smtClean="0"/>
              <a:t>Synchronize requirements with </a:t>
            </a:r>
            <a:r>
              <a:rPr lang="en-US" altLang="en-US" sz="2000" dirty="0" err="1" smtClean="0"/>
              <a:t>Sparx</a:t>
            </a:r>
            <a:r>
              <a:rPr lang="en-US" altLang="en-US" sz="2000" dirty="0" smtClean="0"/>
              <a:t> Enterprise Architect</a:t>
            </a:r>
          </a:p>
          <a:p>
            <a:pPr lvl="1" eaLnBrk="1" hangingPunct="1"/>
            <a:r>
              <a:rPr lang="en-US" altLang="en-US" sz="2000" dirty="0" smtClean="0"/>
              <a:t>Synchronize requirements with </a:t>
            </a:r>
            <a:r>
              <a:rPr lang="en-US" altLang="en-US" sz="2000" dirty="0" err="1" smtClean="0"/>
              <a:t>Jama</a:t>
            </a:r>
            <a:r>
              <a:rPr lang="en-US" altLang="en-US" sz="2000" dirty="0" smtClean="0"/>
              <a:t> Contour</a:t>
            </a:r>
          </a:p>
          <a:p>
            <a:pPr lvl="1" eaLnBrk="1" hangingPunct="1"/>
            <a:r>
              <a:rPr lang="en-US" altLang="en-US" sz="2000" dirty="0" smtClean="0"/>
              <a:t>Synchronize requirements with IBM DOORS</a:t>
            </a:r>
          </a:p>
          <a:p>
            <a:pPr lvl="1" eaLnBrk="1" hangingPunct="1"/>
            <a:r>
              <a:rPr lang="en-US" altLang="en-US" sz="2000" dirty="0" smtClean="0"/>
              <a:t>Synchronize user stories with Version One</a:t>
            </a:r>
          </a:p>
          <a:p>
            <a:pPr lvl="1" eaLnBrk="1" hangingPunct="1">
              <a:buFont typeface="Wingdings" panose="05000000000000000000" pitchFamily="2" charset="2"/>
              <a:buNone/>
            </a:pPr>
            <a:endParaRPr lang="en-US" altLang="en-US" sz="2000" dirty="0" smtClean="0"/>
          </a:p>
        </p:txBody>
      </p:sp>
      <p:sp>
        <p:nvSpPr>
          <p:cNvPr id="65538"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8E90D5CE-750E-4640-9008-38E13A70E896}" type="slidenum">
              <a:rPr lang="en-US" altLang="en-US" sz="1200"/>
              <a:pPr eaLnBrk="1" hangingPunct="1">
                <a:spcBef>
                  <a:spcPct val="0"/>
                </a:spcBef>
                <a:buClrTx/>
                <a:buSzTx/>
                <a:buFontTx/>
                <a:buNone/>
              </a:pPr>
              <a:t>56</a:t>
            </a:fld>
            <a:r>
              <a:rPr lang="en-US" altLang="en-US" sz="1200"/>
              <a:t> -</a:t>
            </a:r>
          </a:p>
        </p:txBody>
      </p:sp>
      <p:pic>
        <p:nvPicPr>
          <p:cNvPr id="65541" name="Picture 5" descr="Enterprise Architect Im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825" y="3304257"/>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6"/>
          <p:cNvSpPr>
            <a:spLocks noChangeArrowheads="1"/>
          </p:cNvSpPr>
          <p:nvPr/>
        </p:nvSpPr>
        <p:spPr bwMode="auto">
          <a:xfrm>
            <a:off x="457200" y="1707232"/>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SpiraTest</a:t>
            </a:r>
            <a:r>
              <a:rPr lang="en-US" altLang="en-US" sz="2000" baseline="30000"/>
              <a:t>®</a:t>
            </a:r>
            <a:r>
              <a:rPr lang="en-US" altLang="en-US" sz="2000"/>
              <a:t> is able to leverage your existing investments in requirements management and UML modeling systems:</a:t>
            </a:r>
          </a:p>
        </p:txBody>
      </p:sp>
      <p:pic>
        <p:nvPicPr>
          <p:cNvPr id="65543" name="Picture 9" descr="IBM Rational DOORS Im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4191670"/>
            <a:ext cx="5635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11" descr="RequisitePro Adap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545432"/>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3" descr="VersionOn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98383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20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altLang="en-US" smtClean="0"/>
              <a:t>Data Migration Options</a:t>
            </a:r>
          </a:p>
        </p:txBody>
      </p:sp>
      <p:sp>
        <p:nvSpPr>
          <p:cNvPr id="66564" name="Rectangle 3"/>
          <p:cNvSpPr>
            <a:spLocks noGrp="1" noChangeArrowheads="1"/>
          </p:cNvSpPr>
          <p:nvPr>
            <p:ph idx="1"/>
          </p:nvPr>
        </p:nvSpPr>
        <p:spPr/>
        <p:txBody>
          <a:bodyPr/>
          <a:lstStyle/>
          <a:p>
            <a:pPr eaLnBrk="1" hangingPunct="1"/>
            <a:r>
              <a:rPr lang="en-US" altLang="en-US" sz="2400" smtClean="0"/>
              <a:t>SpiraTest</a:t>
            </a:r>
            <a:r>
              <a:rPr lang="en-US" altLang="en-US" sz="2400" baseline="30000" smtClean="0"/>
              <a:t>®</a:t>
            </a:r>
            <a:r>
              <a:rPr lang="en-US" altLang="en-US" sz="2400" smtClean="0"/>
              <a:t> makes it easy to import data from a variety of existing legacy data sources:</a:t>
            </a:r>
          </a:p>
          <a:p>
            <a:pPr lvl="1" eaLnBrk="1" hangingPunct="1"/>
            <a:r>
              <a:rPr lang="en-US" altLang="en-US" sz="2000" smtClean="0"/>
              <a:t>Import requirements, test cases, incidents and test runs from any software package capable of exported in MS-Excel, MS-Word or MS-Project formats</a:t>
            </a:r>
          </a:p>
          <a:p>
            <a:pPr lvl="1" eaLnBrk="1" hangingPunct="1"/>
            <a:r>
              <a:rPr lang="en-US" altLang="en-US" sz="2000" smtClean="0"/>
              <a:t>Import requirements, test cases, incidents and test runs from HP ALM, HP QualityCenter and Mercury TestDirector.</a:t>
            </a:r>
          </a:p>
        </p:txBody>
      </p:sp>
      <p:sp>
        <p:nvSpPr>
          <p:cNvPr id="66562" name="Slide Number Placeholder 4"/>
          <p:cNvSpPr>
            <a:spLocks noGrp="1"/>
          </p:cNvSpPr>
          <p:nvPr>
            <p:ph type="sldNum" sz="quarter" idx="12"/>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DE96CF73-01A0-475A-B490-8E5DFE9786E5}" type="slidenum">
              <a:rPr lang="en-US" altLang="en-US" sz="1200"/>
              <a:pPr eaLnBrk="1" hangingPunct="1">
                <a:spcBef>
                  <a:spcPct val="0"/>
                </a:spcBef>
                <a:buClrTx/>
                <a:buSzTx/>
                <a:buFontTx/>
                <a:buNone/>
              </a:pPr>
              <a:t>57</a:t>
            </a:fld>
            <a:r>
              <a:rPr lang="en-US" altLang="en-US" sz="1200"/>
              <a:t> -</a:t>
            </a:r>
          </a:p>
        </p:txBody>
      </p:sp>
      <p:pic>
        <p:nvPicPr>
          <p:cNvPr id="66565" name="Picture 4" descr="Excel Im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332" y="4832449"/>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descr="Quality Center Im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2" y="4832449"/>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Quality Center Impo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032" y="4832449"/>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7" descr="Sample Word Temp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832449"/>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8" descr="Sample MS-Project Pl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982" y="4832449"/>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58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4294967295"/>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F882677F-67E8-4210-B260-430A6D3A19A1}" type="slidenum">
              <a:rPr lang="en-US" altLang="en-US" sz="1200"/>
              <a:pPr eaLnBrk="1" hangingPunct="1">
                <a:spcBef>
                  <a:spcPct val="0"/>
                </a:spcBef>
                <a:buClrTx/>
                <a:buSzTx/>
                <a:buFontTx/>
                <a:buNone/>
              </a:pPr>
              <a:t>58</a:t>
            </a:fld>
            <a:r>
              <a:rPr lang="en-US" altLang="en-US" sz="1200"/>
              <a:t> -</a:t>
            </a:r>
          </a:p>
        </p:txBody>
      </p:sp>
      <p:sp>
        <p:nvSpPr>
          <p:cNvPr id="67587" name="Rectangle 4"/>
          <p:cNvSpPr>
            <a:spLocks noGrp="1" noChangeArrowheads="1"/>
          </p:cNvSpPr>
          <p:nvPr>
            <p:ph type="ctrTitle"/>
          </p:nvPr>
        </p:nvSpPr>
        <p:spPr/>
        <p:txBody>
          <a:bodyPr/>
          <a:lstStyle/>
          <a:p>
            <a:pPr eaLnBrk="1" hangingPunct="1"/>
            <a:r>
              <a:rPr lang="en-US" altLang="en-US" sz="2800" smtClean="0"/>
              <a:t>Questions?</a:t>
            </a:r>
          </a:p>
        </p:txBody>
      </p:sp>
      <p:sp>
        <p:nvSpPr>
          <p:cNvPr id="67588" name="Rectangle 5"/>
          <p:cNvSpPr>
            <a:spLocks noGrp="1" noChangeArrowheads="1"/>
          </p:cNvSpPr>
          <p:nvPr>
            <p:ph type="subTitle" idx="1"/>
          </p:nvPr>
        </p:nvSpPr>
        <p:spPr/>
        <p:txBody>
          <a:bodyPr/>
          <a:lstStyle/>
          <a:p>
            <a:pPr eaLnBrk="1" hangingPunct="1"/>
            <a:r>
              <a:rPr lang="en-US" altLang="en-US" dirty="0" smtClean="0"/>
              <a:t>Please contact </a:t>
            </a:r>
            <a:r>
              <a:rPr lang="en-US" altLang="en-US" u="sng" dirty="0" smtClean="0"/>
              <a:t>info@linksoft.com.tw</a:t>
            </a:r>
            <a:r>
              <a:rPr lang="en-US" altLang="en-US" dirty="0" smtClean="0"/>
              <a:t> if you have additional questions.</a:t>
            </a:r>
          </a:p>
        </p:txBody>
      </p:sp>
    </p:spTree>
    <p:extLst>
      <p:ext uri="{BB962C8B-B14F-4D97-AF65-F5344CB8AC3E}">
        <p14:creationId xmlns:p14="http://schemas.microsoft.com/office/powerpoint/2010/main" val="4274416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fr-FR" altLang="zh-TW" smtClean="0"/>
              <a:t>www.linktech.com.tw</a:t>
            </a:r>
            <a:endParaRPr lang="fr-FR" altLang="zh-TW" dirty="0"/>
          </a:p>
        </p:txBody>
      </p:sp>
      <p:sp>
        <p:nvSpPr>
          <p:cNvPr id="6" name="標題 1"/>
          <p:cNvSpPr>
            <a:spLocks noGrp="1"/>
          </p:cNvSpPr>
          <p:nvPr>
            <p:ph type="title"/>
          </p:nvPr>
        </p:nvSpPr>
        <p:spPr/>
        <p:txBody>
          <a:bodyPr/>
          <a:lstStyle/>
          <a:p>
            <a:r>
              <a:rPr lang="en-US" altLang="zh-TW" b="1" dirty="0">
                <a:solidFill>
                  <a:schemeClr val="bg1"/>
                </a:solidFill>
                <a:latin typeface="+mj-lt"/>
              </a:rPr>
              <a:t>Q&amp;A</a:t>
            </a:r>
            <a:endParaRPr lang="zh-TW" altLang="en-US" b="1" dirty="0">
              <a:solidFill>
                <a:schemeClr val="bg1"/>
              </a:solidFill>
              <a:latin typeface="+mj-lt"/>
            </a:endParaRPr>
          </a:p>
        </p:txBody>
      </p:sp>
      <p:pic>
        <p:nvPicPr>
          <p:cNvPr id="7"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1188" y="3496005"/>
            <a:ext cx="525462" cy="1017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 name="Picture 3"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000" y="3494418"/>
            <a:ext cx="523875" cy="1017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4"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913" y="3494418"/>
            <a:ext cx="525462" cy="1017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6588" y="3496005"/>
            <a:ext cx="523875" cy="1017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3500" y="3494418"/>
            <a:ext cx="514350" cy="1012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2" name="Picture 7"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3175" y="3496005"/>
            <a:ext cx="579438" cy="1017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 name="Picture 43" descr="pasted-image.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2150" y="3494418"/>
            <a:ext cx="514350" cy="1012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4" name="Picture 44" descr="pasted-image.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5563" y="3496005"/>
            <a:ext cx="581025" cy="1019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396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4294967295"/>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7DA0804F-F9D3-4B94-BF3E-D5E600D38C9F}" type="slidenum">
              <a:rPr lang="en-US" altLang="en-US" sz="1200"/>
              <a:pPr eaLnBrk="1" hangingPunct="1">
                <a:spcBef>
                  <a:spcPct val="0"/>
                </a:spcBef>
                <a:buClrTx/>
                <a:buSzTx/>
                <a:buFontTx/>
                <a:buNone/>
              </a:pPr>
              <a:t>6</a:t>
            </a:fld>
            <a:r>
              <a:rPr lang="en-US" altLang="en-US" sz="1200"/>
              <a:t> -</a:t>
            </a:r>
          </a:p>
        </p:txBody>
      </p:sp>
      <p:sp>
        <p:nvSpPr>
          <p:cNvPr id="16387" name="Rectangle 4"/>
          <p:cNvSpPr>
            <a:spLocks noGrp="1" noChangeArrowheads="1"/>
          </p:cNvSpPr>
          <p:nvPr>
            <p:ph type="ctrTitle"/>
          </p:nvPr>
        </p:nvSpPr>
        <p:spPr>
          <a:xfrm>
            <a:off x="685425" y="2880028"/>
            <a:ext cx="7772400" cy="620980"/>
          </a:xfrm>
        </p:spPr>
        <p:txBody>
          <a:bodyPr/>
          <a:lstStyle/>
          <a:p>
            <a:pPr eaLnBrk="1" hangingPunct="1"/>
            <a:r>
              <a:rPr lang="en-US" altLang="en-US" sz="2800" dirty="0" err="1" smtClean="0"/>
              <a:t>SpiraTest</a:t>
            </a:r>
            <a:r>
              <a:rPr lang="en-US" altLang="en-US" sz="2800" baseline="30000" dirty="0" smtClean="0"/>
              <a:t>®</a:t>
            </a:r>
            <a:r>
              <a:rPr lang="en-US" altLang="en-US" sz="2800" dirty="0" smtClean="0"/>
              <a:t> Overview</a:t>
            </a:r>
          </a:p>
        </p:txBody>
      </p:sp>
    </p:spTree>
    <p:extLst>
      <p:ext uri="{BB962C8B-B14F-4D97-AF65-F5344CB8AC3E}">
        <p14:creationId xmlns:p14="http://schemas.microsoft.com/office/powerpoint/2010/main" val="2886351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356329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lvl1pPr eaLnBrk="0" hangingPunct="0">
              <a:spcBef>
                <a:spcPct val="20000"/>
              </a:spcBef>
              <a:buClr>
                <a:srgbClr val="F96611"/>
              </a:buClr>
              <a:buSzPct val="8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FDCC12"/>
              </a:buClr>
              <a:buSzPct val="8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F96611"/>
              </a:buClr>
              <a:buSzPct val="8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FDCC12"/>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200"/>
              <a:t>- </a:t>
            </a:r>
            <a:fld id="{38C700B1-8988-46BF-B67B-0972A2B62513}" type="slidenum">
              <a:rPr lang="en-US" altLang="en-US" sz="1200"/>
              <a:pPr eaLnBrk="1" hangingPunct="1">
                <a:spcBef>
                  <a:spcPct val="0"/>
                </a:spcBef>
                <a:buClrTx/>
                <a:buSzTx/>
                <a:buFontTx/>
                <a:buNone/>
              </a:pPr>
              <a:t>7</a:t>
            </a:fld>
            <a:r>
              <a:rPr lang="en-US" altLang="en-US" sz="1200"/>
              <a:t> -</a:t>
            </a:r>
          </a:p>
        </p:txBody>
      </p:sp>
      <p:sp>
        <p:nvSpPr>
          <p:cNvPr id="17411" name="Rectangle 2"/>
          <p:cNvSpPr>
            <a:spLocks noGrp="1" noChangeArrowheads="1"/>
          </p:cNvSpPr>
          <p:nvPr>
            <p:ph type="title"/>
          </p:nvPr>
        </p:nvSpPr>
        <p:spPr/>
        <p:txBody>
          <a:bodyPr/>
          <a:lstStyle/>
          <a:p>
            <a:pPr eaLnBrk="1" hangingPunct="1"/>
            <a:r>
              <a:rPr lang="en-US" altLang="en-US" smtClean="0"/>
              <a:t>Product Overview</a:t>
            </a:r>
          </a:p>
        </p:txBody>
      </p:sp>
      <p:sp>
        <p:nvSpPr>
          <p:cNvPr id="17412" name="Rectangle 3"/>
          <p:cNvSpPr>
            <a:spLocks noGrp="1" noChangeArrowheads="1"/>
          </p:cNvSpPr>
          <p:nvPr>
            <p:ph type="body" idx="1"/>
          </p:nvPr>
        </p:nvSpPr>
        <p:spPr>
          <a:xfrm>
            <a:off x="457200" y="1268760"/>
            <a:ext cx="8229600" cy="4598640"/>
          </a:xfrm>
        </p:spPr>
        <p:txBody>
          <a:bodyPr/>
          <a:lstStyle/>
          <a:p>
            <a:pPr eaLnBrk="1" hangingPunct="1"/>
            <a:r>
              <a:rPr lang="en-US" altLang="en-US" sz="2400" dirty="0" smtClean="0"/>
              <a:t>Instead of having to buy separate requirements capture, bug tracking and testing tools, </a:t>
            </a:r>
            <a:r>
              <a:rPr lang="en-US" altLang="en-US" sz="2400" dirty="0" err="1" smtClean="0"/>
              <a:t>SpiraTest</a:t>
            </a:r>
            <a:r>
              <a:rPr lang="en-US" altLang="en-US" sz="2400" dirty="0" smtClean="0"/>
              <a:t> provides a complete Quality Assurance solution in one package.</a:t>
            </a:r>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r>
              <a:rPr lang="en-US" altLang="en-US" sz="2400" dirty="0" err="1" smtClean="0"/>
              <a:t>SpiraTest</a:t>
            </a:r>
            <a:r>
              <a:rPr lang="en-US" altLang="en-US" sz="2400" dirty="0" smtClean="0"/>
              <a:t> manages your project's </a:t>
            </a:r>
            <a:r>
              <a:rPr lang="en-US" altLang="en-US" sz="2400" i="1" dirty="0" smtClean="0"/>
              <a:t>requirements</a:t>
            </a:r>
            <a:r>
              <a:rPr lang="en-US" altLang="en-US" sz="2400" dirty="0" smtClean="0"/>
              <a:t>, </a:t>
            </a:r>
            <a:r>
              <a:rPr lang="en-US" altLang="en-US" sz="2400" i="1" dirty="0" smtClean="0"/>
              <a:t>tests</a:t>
            </a:r>
            <a:r>
              <a:rPr lang="en-US" altLang="en-US" sz="2400" dirty="0" smtClean="0"/>
              <a:t>, </a:t>
            </a:r>
            <a:r>
              <a:rPr lang="en-US" altLang="en-US" sz="2400" i="1" dirty="0" smtClean="0"/>
              <a:t>bugs</a:t>
            </a:r>
            <a:r>
              <a:rPr lang="en-US" altLang="en-US" sz="2400" dirty="0" smtClean="0"/>
              <a:t> and </a:t>
            </a:r>
            <a:r>
              <a:rPr lang="en-US" altLang="en-US" sz="2400" i="1" dirty="0" smtClean="0"/>
              <a:t>issues</a:t>
            </a:r>
            <a:r>
              <a:rPr lang="en-US" altLang="en-US" sz="2400" dirty="0" smtClean="0"/>
              <a:t> in one environment, with complete traceability from inception to completion.</a:t>
            </a:r>
          </a:p>
        </p:txBody>
      </p:sp>
      <p:pic>
        <p:nvPicPr>
          <p:cNvPr id="17413" name="Picture 5" descr="Block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10830"/>
            <a:ext cx="4800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972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Integration your JIRA stream in your workflow</a:t>
            </a:r>
            <a:endParaRPr lang="zh-TW" altLang="en-US" dirty="0"/>
          </a:p>
        </p:txBody>
      </p:sp>
      <p:sp>
        <p:nvSpPr>
          <p:cNvPr id="4" name="投影片編號版面配置區 3"/>
          <p:cNvSpPr>
            <a:spLocks noGrp="1"/>
          </p:cNvSpPr>
          <p:nvPr>
            <p:ph type="sldNum" sz="quarter" idx="10"/>
          </p:nvPr>
        </p:nvSpPr>
        <p:spPr/>
        <p:txBody>
          <a:bodyPr/>
          <a:lstStyle/>
          <a:p>
            <a:r>
              <a:rPr lang="en-US" altLang="zh-TW" smtClean="0"/>
              <a:t>- </a:t>
            </a:r>
            <a:fld id="{9F6C16A9-F514-49B3-86E9-39DD711146DC}" type="slidenum">
              <a:rPr lang="en-US" altLang="zh-TW" smtClean="0"/>
              <a:pPr/>
              <a:t>8</a:t>
            </a:fld>
            <a:r>
              <a:rPr lang="en-US" altLang="zh-TW" smtClean="0"/>
              <a:t> -</a:t>
            </a:r>
            <a:endParaRPr lang="en-US" altLang="zh-TW"/>
          </a:p>
        </p:txBody>
      </p:sp>
      <p:pic>
        <p:nvPicPr>
          <p:cNvPr id="5" name="Picture 2" descr="http://www.getzephyr.com/images/LOGO_JI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94" y="1945797"/>
            <a:ext cx="2934977" cy="1346874"/>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3852780" y="2225784"/>
            <a:ext cx="719220" cy="1323439"/>
          </a:xfrm>
          <a:prstGeom prst="rect">
            <a:avLst/>
          </a:prstGeom>
          <a:noFill/>
        </p:spPr>
        <p:txBody>
          <a:bodyPr wrap="square" rtlCol="0">
            <a:spAutoFit/>
          </a:bodyPr>
          <a:lstStyle/>
          <a:p>
            <a:r>
              <a:rPr lang="en-US" altLang="zh-TW" sz="8000" dirty="0"/>
              <a:t>+</a:t>
            </a:r>
            <a:endParaRPr lang="zh-TW" altLang="en-US" sz="8000" dirty="0"/>
          </a:p>
        </p:txBody>
      </p:sp>
      <p:pic>
        <p:nvPicPr>
          <p:cNvPr id="7" name="Picture 4" descr="http://www.vietnamesetestingboard.org/zbxe/files/attach/images/57186/351/341/SpiraTestLogo-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453" y="2107473"/>
            <a:ext cx="3818601" cy="120520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457275" y="3607101"/>
            <a:ext cx="5846215" cy="1569660"/>
          </a:xfrm>
          <a:prstGeom prst="rect">
            <a:avLst/>
          </a:prstGeom>
        </p:spPr>
        <p:txBody>
          <a:bodyPr wrap="square">
            <a:spAutoFit/>
          </a:bodyPr>
          <a:lstStyle/>
          <a:p>
            <a:pPr marL="342900" indent="-342900">
              <a:buFont typeface="Wingdings" pitchFamily="2" charset="2"/>
              <a:buChar char="l"/>
            </a:pPr>
            <a:r>
              <a:rPr lang="en-US" altLang="zh-TW" sz="2400" b="1" u="sng" dirty="0"/>
              <a:t>Unit Testing Frameworks</a:t>
            </a:r>
            <a:endParaRPr lang="zh-TW" altLang="en-US" sz="2400" dirty="0"/>
          </a:p>
          <a:p>
            <a:pPr marL="342900" indent="-342900">
              <a:buFont typeface="Wingdings" pitchFamily="2" charset="2"/>
              <a:buChar char="l"/>
            </a:pPr>
            <a:r>
              <a:rPr lang="en-US" altLang="zh-TW" sz="2400" b="1" u="sng" dirty="0"/>
              <a:t>Requirements Management Systems</a:t>
            </a:r>
            <a:endParaRPr lang="zh-TW" altLang="en-US" sz="2400" dirty="0"/>
          </a:p>
          <a:p>
            <a:pPr marL="342900" indent="-342900">
              <a:buFont typeface="Wingdings" pitchFamily="2" charset="2"/>
              <a:buChar char="l"/>
            </a:pPr>
            <a:r>
              <a:rPr lang="en-US" altLang="zh-TW" sz="2400" b="1" u="sng" dirty="0"/>
              <a:t>Automated Testing Tools</a:t>
            </a:r>
            <a:endParaRPr lang="zh-TW" altLang="en-US" sz="2400" dirty="0"/>
          </a:p>
        </p:txBody>
      </p:sp>
    </p:spTree>
    <p:extLst>
      <p:ext uri="{BB962C8B-B14F-4D97-AF65-F5344CB8AC3E}">
        <p14:creationId xmlns:p14="http://schemas.microsoft.com/office/powerpoint/2010/main" val="4202747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Dual system Cross Solution</a:t>
            </a:r>
            <a:endParaRPr lang="zh-TW" altLang="en-US" dirty="0"/>
          </a:p>
        </p:txBody>
      </p:sp>
      <p:sp>
        <p:nvSpPr>
          <p:cNvPr id="4" name="投影片編號版面配置區 3"/>
          <p:cNvSpPr>
            <a:spLocks noGrp="1"/>
          </p:cNvSpPr>
          <p:nvPr>
            <p:ph type="sldNum" sz="quarter" idx="10"/>
          </p:nvPr>
        </p:nvSpPr>
        <p:spPr/>
        <p:txBody>
          <a:bodyPr/>
          <a:lstStyle/>
          <a:p>
            <a:r>
              <a:rPr lang="en-US" altLang="zh-TW" smtClean="0"/>
              <a:t>- </a:t>
            </a:r>
            <a:fld id="{9F6C16A9-F514-49B3-86E9-39DD711146DC}" type="slidenum">
              <a:rPr lang="en-US" altLang="zh-TW" smtClean="0"/>
              <a:pPr/>
              <a:t>9</a:t>
            </a:fld>
            <a:r>
              <a:rPr lang="en-US" altLang="zh-TW" smtClean="0"/>
              <a:t> -</a:t>
            </a:r>
            <a:endParaRPr lang="en-US" altLang="zh-TW"/>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98" y="1650349"/>
            <a:ext cx="2949617" cy="434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500215" y="1188684"/>
            <a:ext cx="3401700" cy="461665"/>
          </a:xfrm>
          <a:prstGeom prst="rect">
            <a:avLst/>
          </a:prstGeom>
          <a:noFill/>
        </p:spPr>
        <p:txBody>
          <a:bodyPr wrap="none" rtlCol="0">
            <a:spAutoFit/>
          </a:bodyPr>
          <a:lstStyle/>
          <a:p>
            <a:r>
              <a:rPr lang="en-US" altLang="zh-TW" sz="2400" b="1" dirty="0" smtClean="0"/>
              <a:t>In your JIRA workflow</a:t>
            </a:r>
            <a:endParaRPr lang="zh-TW" altLang="en-US" sz="2400" b="1" dirty="0"/>
          </a:p>
        </p:txBody>
      </p:sp>
      <p:cxnSp>
        <p:nvCxnSpPr>
          <p:cNvPr id="7" name="直線單箭頭接點 6"/>
          <p:cNvCxnSpPr/>
          <p:nvPr/>
        </p:nvCxnSpPr>
        <p:spPr>
          <a:xfrm flipV="1">
            <a:off x="3370322" y="4747491"/>
            <a:ext cx="658298" cy="8394"/>
          </a:xfrm>
          <a:prstGeom prst="straightConnector1">
            <a:avLst/>
          </a:prstGeom>
          <a:ln w="31750">
            <a:solidFill>
              <a:srgbClr val="00B0F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4" descr="http://www.inflectra.com/GraphicsViewer.aspx?url=SpiraTeam/Highlights/Test-Case-Management.xml&amp;name=wordml://030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8620" y="3212997"/>
            <a:ext cx="5079618" cy="229187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523086" y="2751332"/>
            <a:ext cx="4212628" cy="461665"/>
          </a:xfrm>
          <a:prstGeom prst="rect">
            <a:avLst/>
          </a:prstGeom>
        </p:spPr>
        <p:txBody>
          <a:bodyPr wrap="none">
            <a:spAutoFit/>
          </a:bodyPr>
          <a:lstStyle/>
          <a:p>
            <a:r>
              <a:rPr lang="en-US" altLang="zh-TW" sz="2400" b="1" dirty="0" smtClean="0"/>
              <a:t>Auto link be your Test Case</a:t>
            </a:r>
            <a:endParaRPr lang="en-US" altLang="zh-TW" sz="2400" b="1" dirty="0"/>
          </a:p>
        </p:txBody>
      </p:sp>
      <p:cxnSp>
        <p:nvCxnSpPr>
          <p:cNvPr id="10" name="直線單箭頭接點 9"/>
          <p:cNvCxnSpPr/>
          <p:nvPr/>
        </p:nvCxnSpPr>
        <p:spPr>
          <a:xfrm flipH="1" flipV="1">
            <a:off x="2427106" y="2046870"/>
            <a:ext cx="1601515" cy="1462528"/>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829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114</Template>
  <TotalTime>2870</TotalTime>
  <Words>1923</Words>
  <Application>Microsoft Office PowerPoint</Application>
  <PresentationFormat>如螢幕大小 (4:3)</PresentationFormat>
  <Paragraphs>373</Paragraphs>
  <Slides>60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60</vt:i4>
      </vt:variant>
    </vt:vector>
  </HeadingPairs>
  <TitlesOfParts>
    <vt:vector size="69" baseType="lpstr">
      <vt:lpstr>Circular Pro Bold</vt:lpstr>
      <vt:lpstr>Circular Pro Book</vt:lpstr>
      <vt:lpstr>MS PGothic</vt:lpstr>
      <vt:lpstr>微軟正黑體</vt:lpstr>
      <vt:lpstr>新細明體</vt:lpstr>
      <vt:lpstr>Arial</vt:lpstr>
      <vt:lpstr>Calibri</vt:lpstr>
      <vt:lpstr>Wingdings</vt:lpstr>
      <vt:lpstr>基本</vt:lpstr>
      <vt:lpstr>SpiraTest® - 2016 Product Information</vt:lpstr>
      <vt:lpstr>Objectives</vt:lpstr>
      <vt:lpstr>Agenda</vt:lpstr>
      <vt:lpstr>QA Testing Landscape</vt:lpstr>
      <vt:lpstr>QA Testing Challenges</vt:lpstr>
      <vt:lpstr>SpiraTest® Overview</vt:lpstr>
      <vt:lpstr>Product Overview</vt:lpstr>
      <vt:lpstr>Integration your JIRA stream in your workflow</vt:lpstr>
      <vt:lpstr>Dual system Cross Solution</vt:lpstr>
      <vt:lpstr>Why Choose SpiraTest?</vt:lpstr>
      <vt:lpstr>Feature Snapshot</vt:lpstr>
      <vt:lpstr>Competitive Landscape</vt:lpstr>
      <vt:lpstr>Representative Customers</vt:lpstr>
      <vt:lpstr>Testimonials</vt:lpstr>
      <vt:lpstr>Introduction to QA using SpiraTest (1)</vt:lpstr>
      <vt:lpstr>Introduction to QA using SpiraTest (2)</vt:lpstr>
      <vt:lpstr>Introduction to QA using SpiraTest (3)</vt:lpstr>
      <vt:lpstr>Introduction to QA using SpiraTest (4)</vt:lpstr>
      <vt:lpstr>Introduction to QA using SpiraTest (5)</vt:lpstr>
      <vt:lpstr>Feature Walkthrough</vt:lpstr>
      <vt:lpstr>Personalized ‘My Page’</vt:lpstr>
      <vt:lpstr>Project Home Page</vt:lpstr>
      <vt:lpstr>Project Portfolio Management</vt:lpstr>
      <vt:lpstr>Requirements Management</vt:lpstr>
      <vt:lpstr>Requirements Coverage</vt:lpstr>
      <vt:lpstr>Artifact Associations</vt:lpstr>
      <vt:lpstr>Test Case Management</vt:lpstr>
      <vt:lpstr>Manual Test Cases - Editing</vt:lpstr>
      <vt:lpstr>Manual Test Cases - Execution</vt:lpstr>
      <vt:lpstr>Automated Testing – Test Scripts</vt:lpstr>
      <vt:lpstr>Automated Testing – Test Hosts</vt:lpstr>
      <vt:lpstr>Test Planning - Test Sets</vt:lpstr>
      <vt:lpstr>Test Run Tracking</vt:lpstr>
      <vt:lpstr>Release Management</vt:lpstr>
      <vt:lpstr>Share Test Cases Between Releases</vt:lpstr>
      <vt:lpstr>Incident / Defect Tracking</vt:lpstr>
      <vt:lpstr>Build Management</vt:lpstr>
      <vt:lpstr>Incident Entry &amp; Modification</vt:lpstr>
      <vt:lpstr>Incident Traceability</vt:lpstr>
      <vt:lpstr>Document Management</vt:lpstr>
      <vt:lpstr>Document Version Tracking</vt:lpstr>
      <vt:lpstr>Customizable Reporting Dashboard</vt:lpstr>
      <vt:lpstr>Support for Mobile Devices</vt:lpstr>
      <vt:lpstr>Customizable Incident Fields</vt:lpstr>
      <vt:lpstr>Customizable Workflows &amp; Notifications</vt:lpstr>
      <vt:lpstr>Attachments &amp; Screenshot Capture</vt:lpstr>
      <vt:lpstr>Email Integration</vt:lpstr>
      <vt:lpstr>Change History Tracking</vt:lpstr>
      <vt:lpstr>Custom Properties</vt:lpstr>
      <vt:lpstr>Integration / Migration Options</vt:lpstr>
      <vt:lpstr>Integration Overview</vt:lpstr>
      <vt:lpstr>Automated Functional  &amp; Load Testing Tools</vt:lpstr>
      <vt:lpstr>Automated Unit Testing Tools</vt:lpstr>
      <vt:lpstr>Integration with Build Servers</vt:lpstr>
      <vt:lpstr>Integration with Bug-Tracking Systems</vt:lpstr>
      <vt:lpstr>Integration with Requirements Mgt Systems</vt:lpstr>
      <vt:lpstr>Data Migration Options</vt:lpstr>
      <vt:lpstr>Questions?</vt:lpstr>
      <vt:lpstr>Q&amp;A</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Leon</dc:creator>
  <cp:lastModifiedBy>Vic</cp:lastModifiedBy>
  <cp:revision>162</cp:revision>
  <dcterms:created xsi:type="dcterms:W3CDTF">2012-08-21T16:10:26Z</dcterms:created>
  <dcterms:modified xsi:type="dcterms:W3CDTF">2017-09-05T02:44:19Z</dcterms:modified>
</cp:coreProperties>
</file>