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672" r:id="rId3"/>
    <p:sldMasterId id="2147483684" r:id="rId4"/>
    <p:sldMasterId id="2147483708" r:id="rId5"/>
  </p:sldMasterIdLst>
  <p:notesMasterIdLst>
    <p:notesMasterId r:id="rId31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1" r:id="rId3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8" d="100"/>
          <a:sy n="98" d="100"/>
        </p:scale>
        <p:origin x="107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E22E3-DC52-4222-9A95-BD62A3C56BB3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795C4-4CC5-425E-81EE-2DC275479D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074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CCCF8-5DC6-41A0-BE9F-C7105F0741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CFC43A-30A2-4689-96E1-4EB5611CE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FD518-CCE9-4994-977F-AE2DAC8D7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CA0C5-7068-4758-8703-021222C2E5D8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BF311-188D-4B2B-875B-C246B8C4D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FB8D6-BCAA-4B6B-9E68-051A83FBE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2048-0DEB-47B8-85D8-46BA667B94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9933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191F2-4B56-44D7-8458-4DF919343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51356F-B210-41D9-8442-B1A460C26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5C760-7A86-4234-98E9-620253C68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CA0C5-7068-4758-8703-021222C2E5D8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C37B9-5E8C-4DD2-A098-4627A4863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4D40E-F880-4684-BA2E-8B6A77A7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2048-0DEB-47B8-85D8-46BA667B94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5426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CB191A-FE17-4E86-AC2E-A79B8DBC78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B59DCF-2DE0-44E5-B739-AA709DE62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179FB-5DC1-4A5F-9573-E9C93A7A1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CA0C5-7068-4758-8703-021222C2E5D8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E7F4F-5621-4560-AA69-2D01EE02A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7D97E-62EE-4591-B91A-CFE74C06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2048-0DEB-47B8-85D8-46BA667B94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0726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24841-266F-44E3-AA98-6E51B2708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AD7399-6659-4D86-B7FF-6F1D62C98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B0CE8-E12E-43F8-9085-039646521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A92F-2869-48F7-9A09-F981BA014553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D2CDD-C791-48BF-BB4B-45742E6E6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0607B-6802-4989-85A5-09B8A2B37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B8CE-CB4C-4802-9684-8221B6460F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7641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09A78-7F8D-4348-9A63-9B3DD2E68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95DEC-2EA4-4853-853E-592A13A43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04020-A54B-436A-8FCC-2F24EC73B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A92F-2869-48F7-9A09-F981BA014553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0ACD7-DD9E-4166-BD02-4A800D795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78B24-0133-48DE-ACA7-4918430FC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B8CE-CB4C-4802-9684-8221B6460F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7867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A03B4-A2AB-497C-A102-739D68FFB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000D1-90FA-41F4-81DA-130EA5798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6CB9B-4E13-4062-94B4-34E81EA96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A92F-2869-48F7-9A09-F981BA014553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AC010-3D35-46EC-B9B3-ED148466D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3ADFF-F21E-49D6-8757-1EFFF5E40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B8CE-CB4C-4802-9684-8221B6460F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797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4617-0D4B-4C7F-967D-AE7548B09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E1D6F-89AF-4D1C-93E4-F08A09EF92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1CE287-FC63-4052-92AD-D83E25972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E00433-AF79-4FB2-A01A-D315F29D5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A92F-2869-48F7-9A09-F981BA014553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2A8A8C-3509-4D5D-9469-FA2F22129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A35C3E-CA04-4EA9-BCF5-DF34DD8CC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B8CE-CB4C-4802-9684-8221B6460F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1008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634FD-EE5B-4CD8-BA6A-50AAFB820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77CF2-AFB9-4BE4-BE61-3A48C6DDF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A43FF3-96A7-4128-B60C-293B14746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06EA7D-10F1-4354-AF0C-BF145F1DC2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41634D-5950-4F76-ADCB-F6DA8390A8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0DA262-F494-4AB0-89C4-2E9FE2DB9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A92F-2869-48F7-9A09-F981BA014553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C7BB4-4014-4FB4-9494-BE04E076C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243231-49AA-4450-B122-A7C7C5C30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B8CE-CB4C-4802-9684-8221B6460F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6444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EB5DF-C89F-48DA-9255-1C9060933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B9DA29-5F2A-418A-8CB2-5AF0EF3BA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A92F-2869-48F7-9A09-F981BA014553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F452E-7D31-4BF3-8812-D6A1E794A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8AAFD3-F403-499E-B7DD-63B6F716C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B8CE-CB4C-4802-9684-8221B6460F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7248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1F138A-CA26-4D59-B747-33E996598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A92F-2869-48F7-9A09-F981BA014553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86BC0E-BA1F-4EF2-84FE-A771B24DA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7975B-B7EE-475A-AB34-F29CA5207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B8CE-CB4C-4802-9684-8221B6460F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309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40C80-76A3-45A5-B685-54915AC6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1DECE-4025-46F0-899B-67E9DAD29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322AC-5E39-450C-A035-B0DBB2C41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19DAE-47C8-4075-8BD4-485BC1789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A92F-2869-48F7-9A09-F981BA014553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2EDFEB-C85E-47E9-B452-050927B07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A28231-4794-49F5-A6D5-5DF00B699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B8CE-CB4C-4802-9684-8221B6460F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7434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319D2-DEE2-4E5E-B244-4960BD417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56F59-7935-4CBF-9FE1-AE738AEF1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FFC01-4C9A-4C48-9FCD-2D192B34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CA0C5-7068-4758-8703-021222C2E5D8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64CB5-99C7-4016-A6E0-E342D8FA8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C371A-FBA8-4D89-8A3E-3C5447D4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2048-0DEB-47B8-85D8-46BA667B94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2090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37443-8135-4D5F-BC12-684C4C02D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936831-31EB-4999-91B4-75234971BB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BFDB1-4350-4BD8-8673-E9BCC5FDC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3DCAE1-DBB0-46AA-933F-3713440DA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A92F-2869-48F7-9A09-F981BA014553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74EC6-883C-467B-92BE-204E58210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00C89D-C189-47A2-8DAD-63AFCC0AA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B8CE-CB4C-4802-9684-8221B6460F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4691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8B09C-4EA9-4032-A7B0-F98C94C40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6C8970-354A-4A9F-9599-C8018E5F6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C4F73-F8C9-4245-B6F1-AC0BDDA6C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A92F-2869-48F7-9A09-F981BA014553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4638B-618D-4752-975C-0CE14F948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13616-1542-4655-A5C0-E16127855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B8CE-CB4C-4802-9684-8221B6460F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7164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DB04D5-C147-46C7-8098-306EBBE0D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906591-88DC-4FB2-83CF-3B7F87312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404D5-D837-44AA-B931-C1EEA2BF3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A92F-2869-48F7-9A09-F981BA014553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6561C-B7AA-4299-A023-B79769E23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667EA-AC6F-41EF-B295-ABE904340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B8CE-CB4C-4802-9684-8221B6460F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4687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78C12-316C-466C-A832-A9B4D6CAA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39D563-00E7-4E33-A3BC-31EE88AC0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7ED9C-5CDB-4426-ACAF-2CC08770E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79D7-D0D2-41DB-9172-4A621ABE64FF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CC470-2CB0-4266-96AD-781F6557A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7C428-2249-42DD-9D65-E6F290C2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AF35-AAC8-4F7D-8BF8-8FE30F6E1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3591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638A4-5C67-43CA-AEB4-049907343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1A8C7-09CA-4FF0-BCC8-F6FDC2B79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BF6FD-070F-4B5F-9235-C221B5F69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79D7-D0D2-41DB-9172-4A621ABE64FF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314D3-F059-435B-A522-795B96908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D8235-C87E-47EE-8C3B-A89DC6CB2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AF35-AAC8-4F7D-8BF8-8FE30F6E1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41347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75DF0-8EB0-419E-9C60-802A076B6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8A796-7B33-473A-A8E9-647E4BED8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A85F3-381D-4528-8E1B-674879632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79D7-D0D2-41DB-9172-4A621ABE64FF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0733D-02C9-4921-A57B-9476670A6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50580-04B3-4EB0-9B66-D46DEC35D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AF35-AAC8-4F7D-8BF8-8FE30F6E1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44041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D1DCA-67BF-4F9E-B673-A14143A0E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9730A-2B49-478D-87EB-E2FC4D686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03ACD3-CA56-49E5-9993-102CE863A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286D2A-70B8-4E03-A4EF-593892C2D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79D7-D0D2-41DB-9172-4A621ABE64FF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35AE2-C000-470B-97E7-F5A62BA13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1D72D-10D7-4246-BF9D-AED3F4A87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AF35-AAC8-4F7D-8BF8-8FE30F6E1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86878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9C283-468B-4920-B1E6-1BA569A47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A5599-F4B8-47D6-B289-F54ED933D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64E883-E89C-413C-A632-EBCDEEC70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5EC043-FA5F-491A-8E7A-767EA39E59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59B0B5-9406-4719-B493-201D73F0D5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FD4432-9D89-4AB2-99B4-1D8A1D26C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79D7-D0D2-41DB-9172-4A621ABE64FF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0FBC7C-6B2B-41AA-AFF6-90EF79F05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9F8736-9431-4183-BF09-FBE245425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AF35-AAC8-4F7D-8BF8-8FE30F6E1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7035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F453B-F814-4E39-8719-1C41461EA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F0FED6-E67E-4950-9EB6-A190884AE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79D7-D0D2-41DB-9172-4A621ABE64FF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3ED1BC-888D-49F3-9576-9DCA40802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FE67D9-3538-48D6-B6A1-0DB7921F2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AF35-AAC8-4F7D-8BF8-8FE30F6E1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98997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52FD82-C44A-436E-A433-0EE7823B5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79D7-D0D2-41DB-9172-4A621ABE64FF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995080-8C7F-4120-9DCD-53798C2C1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6AE15-0E55-4C71-A3F9-AE0A3E37A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AF35-AAC8-4F7D-8BF8-8FE30F6E1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50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C4DB5-3869-493B-A3A5-C1D342BDF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23A4A-4D11-453C-A71A-7AEC079B8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5552D-6165-4318-B6B2-379B6441B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CA0C5-7068-4758-8703-021222C2E5D8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A8579-07F6-486F-B6A8-C80C472F5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69AD-304D-456E-B9CF-0B09D1B21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2048-0DEB-47B8-85D8-46BA667B94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92605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93E10-D139-47F5-8ED6-5FD7A9F72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238F6-CB8D-433B-BB49-5ADDEB03B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92D6A-089A-45A5-BAE7-6BEABDD76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4FBE3C-2A29-4B37-A737-411B0150E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79D7-D0D2-41DB-9172-4A621ABE64FF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881C3-61B5-47F4-B0DB-4D9AC8AC9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E7A7E-7BDD-43D6-A36C-8FDF9836E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AF35-AAC8-4F7D-8BF8-8FE30F6E1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7139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A40C5-35A2-446C-B42E-8BB1146D2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642B05-B52D-4D6B-AB67-D67B3B0B9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6BEDE7-169B-4E90-91BC-FFBE90BEB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565B07-748C-49A5-95AA-B0EA9894A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79D7-D0D2-41DB-9172-4A621ABE64FF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4BDE02-9472-4F03-8E1D-F471EA34C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51DF8A-9005-43D2-9E44-15B2B79DE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AF35-AAC8-4F7D-8BF8-8FE30F6E1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0816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6C4F0-4617-4F53-9DEA-3007B57E7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37464-8B8C-44DD-A7CC-C71C4DA29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A0478-C313-4FFD-8013-499FDF246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79D7-D0D2-41DB-9172-4A621ABE64FF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B19AC-FA60-4C9B-8016-A2BDDDC08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C481D-6708-41CC-8B23-4D40816FA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AF35-AAC8-4F7D-8BF8-8FE30F6E1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10007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015E06-C56E-4C48-A6D8-3938872F79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79353-64C2-43FD-B73D-6AA5AED0C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0D8A8-50C7-4EE4-9968-459F62B5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79D7-D0D2-41DB-9172-4A621ABE64FF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75C8-38B5-4B5B-88EF-DC41A7EC2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42BCF-7B2F-4385-94CE-B9BB5CE45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AF35-AAC8-4F7D-8BF8-8FE30F6E1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71112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CFF56-7E6C-48ED-ADF6-0B3838332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EB20F6-550C-4D1B-8C15-751120CCC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341A8-4690-4E05-ADC3-B558E1002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C181-C075-408A-B1D6-38F28EA5CCC1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BA240-A0A4-47C3-B239-BB9AB8856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6B6D9-463F-4705-BBD7-5E1A0C666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4418-F7C0-4E5C-BEA4-57275F6A34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39278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527E7-8085-41D1-81F5-443F12428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15E84-42F9-4870-A527-BDC637D81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C7252-0BEF-42C6-9135-FA88A38DF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C181-C075-408A-B1D6-38F28EA5CCC1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D680D-B96F-40AC-B0A9-B79E9B234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4739F-B0E2-4C4B-8278-7622C45FD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4418-F7C0-4E5C-BEA4-57275F6A34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82546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562B6-9ACA-4E75-A1DB-3170ACC1A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6D790-D9BE-42FE-BB05-E701F6E27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2F0EA-3D9B-4E37-AC62-C25F8CBAF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C181-C075-408A-B1D6-38F28EA5CCC1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B11BF-F244-4454-A011-9A9D7CFBD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899C9-526D-4D6F-A9CA-63CCB80F9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4418-F7C0-4E5C-BEA4-57275F6A34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815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7A2A2-8627-48D4-98B5-8E2EDA143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CB9EF-2C94-4765-8BFC-5AC8D5952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ECDEC-C532-40B2-9748-8B090DD13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19F74-6CE7-4CD1-B61D-BE3A1F567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C181-C075-408A-B1D6-38F28EA5CCC1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538F66-576D-4DE4-869C-F2E167D9D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74ECD4-C55C-401B-BB4E-934C3DFB9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4418-F7C0-4E5C-BEA4-57275F6A34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21611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DA018-8B8F-487B-B8E9-410FA7A62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37863-D4F4-4EFB-B069-51C64C39F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D79E92-A034-4581-80A9-5BE8A29BF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FB811E-8343-4B83-A3BE-90C5702A8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C9049-5F8E-49E6-9482-70ADFB7D6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EEF0AB-7849-493F-89A9-4635CB6FF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C181-C075-408A-B1D6-38F28EA5CCC1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B70756-0A64-4DDF-9EC6-6C3263F30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E8A677-43C0-4FB9-BB98-DB1A1245A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4418-F7C0-4E5C-BEA4-57275F6A34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30005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D1C9E-E7F9-4A34-80FC-1294ADCB4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A34EEB-FC46-43D9-863B-8ECC7C7F0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C181-C075-408A-B1D6-38F28EA5CCC1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3BBAF3-951D-464D-A25C-5940E072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FFC5E9-90C5-4DCD-9B38-82BD1924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4418-F7C0-4E5C-BEA4-57275F6A34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725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335C5-988C-42E3-B526-82B361207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C124E-63A6-42F0-BB42-64831A26B6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C1461-7880-465E-B779-C7D7BD6F86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FC0FA6-C707-42FE-9198-51D38A3AF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CA0C5-7068-4758-8703-021222C2E5D8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C23E31-90F3-4894-9D9C-B154C9AED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C955B-A9E2-4649-95D6-F963E4D1F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2048-0DEB-47B8-85D8-46BA667B94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15907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F3D737-FFEA-42AB-8FB2-271D11403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C181-C075-408A-B1D6-38F28EA5CCC1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073F36-D9BC-4856-9DA0-D49FA8824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CDD96-2CB6-4CE5-BE86-1BF219783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4418-F7C0-4E5C-BEA4-57275F6A34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1659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0C512-670E-4363-ADE3-9C21C548B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A5DAF-2211-4564-8846-9E21FE316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89F9C0-487C-45A2-A94D-4806B57E9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3BE0C-A1D0-4ABA-9D06-4CE45930B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C181-C075-408A-B1D6-38F28EA5CCC1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6D4A5-0D43-4EC9-AF9E-B10571BE2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EE6BC-BD62-42F9-A6B3-C7A34450A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4418-F7C0-4E5C-BEA4-57275F6A34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92057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E8582-D04B-43F2-8FC1-CB93E119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73AC5A-0483-45FB-8987-01B83E8E2A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4E6D77-CFB0-4C85-B5DE-107683629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D14896-D757-483D-8305-B04CFF06E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C181-C075-408A-B1D6-38F28EA5CCC1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A08D4B-354B-4D16-88B4-1D364D14E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31B3A7-C342-48D6-9CFB-1D2F02725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4418-F7C0-4E5C-BEA4-57275F6A34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74303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4C968-AD78-4A67-830F-E6B9E4FD2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550BDB-4DC6-4266-B850-BC0D633EB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761D3-EA66-48EB-9DA9-758F7132C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C181-C075-408A-B1D6-38F28EA5CCC1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ADD64-AB13-44FF-BB2C-E1FC41866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0E44A-3C3D-4236-868E-6043207AC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4418-F7C0-4E5C-BEA4-57275F6A34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82776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3170AA-CE02-44C5-9869-714DF1B1EE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A88166-5076-4C10-B03F-D21ACB3E7D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8950F-1423-48B7-A131-823D7C191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C181-C075-408A-B1D6-38F28EA5CCC1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B9996-2653-4E3A-ACC0-CE4CD22C9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FDE5B-450C-4757-AC39-A4E7731D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4418-F7C0-4E5C-BEA4-57275F6A34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57384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4ABF4-9A94-4D30-B645-91C784B9B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7C63F1-46B7-4ADC-9A38-AC6226305D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10386-6FC4-48BD-869B-7316D0E9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D599-E003-4B5D-AD8E-A8EF44D9DB06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23ED8-5467-4D4D-8030-713BDE908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9A957-535D-42E6-8070-546FF9D4E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D8AD-82D2-4A87-912F-74AD0B2A67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57391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5C8FA-AC17-4559-B82F-E6F57C368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24F45-A4F9-4F01-B55B-36EDE0B09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E33D1-3E9D-4793-9CA2-0FA0768F2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D599-E003-4B5D-AD8E-A8EF44D9DB06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6A2AC-96BB-4C8F-BABA-E8D02819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A05AC-BE39-4B1A-8A53-9C081081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D8AD-82D2-4A87-912F-74AD0B2A67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45453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3E46A-D595-4D7F-AB96-ED65B11F0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AF3EE-C7DC-4693-8FA3-FBFFD5538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EEEF6-30C9-4C10-AA9E-BEBCA7374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D599-E003-4B5D-AD8E-A8EF44D9DB06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F333E-5730-4C4C-8128-178BF81DC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F1E05-1E4C-4B4F-AAC6-70FED0B50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D8AD-82D2-4A87-912F-74AD0B2A67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59250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8440B-76C9-469E-838A-CE141A384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170C3-2AED-4706-8DD6-9F13C86E1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9526D4-EE4E-4912-BE6B-12588B2D1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5B085B-E9C0-45C1-89E0-4F07F46D7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D599-E003-4B5D-AD8E-A8EF44D9DB06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60AD2-AF14-47A9-8562-0F1B4EAD0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FD30A-9EE1-44F6-8709-04988F297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D8AD-82D2-4A87-912F-74AD0B2A67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47411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743E4-44B4-424B-A70C-20F2116BA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4732B-1262-426A-88A9-9E34C2ED8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721A5-CA36-4C51-B3D3-DC8519488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72F99F-0EE9-4C09-983C-9F7AA2DFB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C6B38B-B9EC-42F4-8AEA-E44E75615E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F8DA51-996A-4F62-AE84-952F308B1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D599-E003-4B5D-AD8E-A8EF44D9DB06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5BF1D3-7571-44B3-A071-857925905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19F55D-FCEB-47E3-8718-32EB3D36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D8AD-82D2-4A87-912F-74AD0B2A67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504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D413F-793C-4973-943F-BF2F40D5B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45562-877C-4ED5-A28B-77E3D113A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8126A-28F4-46CC-9860-807CE77FB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65AB54-5833-4427-9546-B31720C225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83C13-6542-4D08-8878-D467830CB0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FBE810-3F85-47FD-9649-6DA6AC9B4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CA0C5-7068-4758-8703-021222C2E5D8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CFA3B4-3240-411B-9B39-5C2768F31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FCA570-7972-4C1E-BF24-F92A57951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2048-0DEB-47B8-85D8-46BA667B94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52190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45C4B-293E-400F-9E25-3879B5703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FB9B97-D4E3-4183-9403-439D799B2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D599-E003-4B5D-AD8E-A8EF44D9DB06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CB686A-E0EC-43DA-AA33-0FEBB00B7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1B098-6877-4FEB-B9EB-DD8B48F9F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D8AD-82D2-4A87-912F-74AD0B2A67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13604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98267-5DDE-488B-8ED5-ED5585DE2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D599-E003-4B5D-AD8E-A8EF44D9DB06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7B2B70-2263-4A1A-A9F4-BAE5AE4C3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398FB-B763-4756-B778-722F77A91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D8AD-82D2-4A87-912F-74AD0B2A67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6356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ED913-3752-4B06-95A6-A0617F9BE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E06C2-44F2-412E-A673-BCB7EA82A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173DE1-0527-4634-AA07-6BBC8B0B9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BAF537-96C0-4A27-A8F1-DC5EB661B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D599-E003-4B5D-AD8E-A8EF44D9DB06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499201-06AA-4C78-BFB7-1B11EC768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91206F-C2E3-41CE-A896-E318FF033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D8AD-82D2-4A87-912F-74AD0B2A67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64509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014A6-B57D-439A-9670-72E5D038F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69F4CC-DE73-4597-AA7A-43F72D6CAE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E9DF30-7654-4B4F-991A-16860A3C6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B28D36-9AFE-40CD-B727-FF507123C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D599-E003-4B5D-AD8E-A8EF44D9DB06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50E24-822C-488B-8625-7EF07EA5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8A33D3-6E33-4E12-954A-87780DC2A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D8AD-82D2-4A87-912F-74AD0B2A67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88445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CDD1-2E2E-4855-A3BC-438E76D6E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18895E-2D6A-441E-9813-B4ED8DF55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3CDAA-A902-46D0-9367-416402B2C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D599-E003-4B5D-AD8E-A8EF44D9DB06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54C67-C67E-4E59-862C-D0F46A2F2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345CC-DB0F-49B5-A0D9-F6BBDF231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D8AD-82D2-4A87-912F-74AD0B2A67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02630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21BF98-42B7-4220-B853-2788956BF3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5C9B5-4CD0-42F3-8FF3-B9B625A00A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3C562-7729-4D36-AFAD-A3F0E87F5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D599-E003-4B5D-AD8E-A8EF44D9DB06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48E21-F58B-4A87-9CFD-E139F3817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9B3F2-F106-415D-B94D-0593BA4C3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D8AD-82D2-4A87-912F-74AD0B2A67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490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BAAD0-D12F-4BE4-AD41-D0ADC049A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85C1D3-C8BB-4A85-B2ED-13D741269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CA0C5-7068-4758-8703-021222C2E5D8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94975F-40A7-430B-B8FA-58BD960BE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AB7698-2BF5-4FA8-97D1-048FB7B0D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2048-0DEB-47B8-85D8-46BA667B94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402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C44921-0207-43EC-BA7A-EE302912B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CA0C5-7068-4758-8703-021222C2E5D8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CB1DD0-BB90-4AB0-91E7-CF6BE196F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8EDD0-EB57-4B1A-AE42-EEB5F2CA8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2048-0DEB-47B8-85D8-46BA667B94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6185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4B9DA-BB21-48D5-AF8F-AB95538F6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29615-197F-4A91-930E-982DB095E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D8D74E-85D7-4D06-812A-1247F3D03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9F4CF-F9AD-4F84-AA5C-62C4B468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CA0C5-7068-4758-8703-021222C2E5D8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13DCAF-0D30-4FFE-8EAB-A35353D3A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6F49D-4F21-41C5-A52E-1C977F950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2048-0DEB-47B8-85D8-46BA667B94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2413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3F24-79B2-45BB-853E-3E76132DC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275C4D-D78D-4629-93D2-D8C98CFA4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2C1B4-21AA-42AD-B21B-BED0C2CAB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E5E8F-210E-485A-BA25-304E5E318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CA0C5-7068-4758-8703-021222C2E5D8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FDCC8-70A4-46AD-8BE7-820D2FDAC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CDE62E-DB2E-4540-AF58-BF3434D4D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2048-0DEB-47B8-85D8-46BA667B94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4295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E8881A-6021-43CE-BA30-F6244E14F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88737-CF48-46B6-A6B4-C3C383ADB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EAB55-3C79-4EF2-A4E2-B06C358A29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CA0C5-7068-4758-8703-021222C2E5D8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845ED-346E-4CD8-9471-4AD78551B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D3389-0192-4941-A486-4B55C85EE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52048-0DEB-47B8-85D8-46BA667B94A5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Picture 7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4A4AD8AC-43EF-47A3-8359-A613E006BCC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4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3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AFFA6-9A09-4270-85D5-415DC3B84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ACD29-B8D9-4A8A-AF8A-7BCE9ABC9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50F76-3671-4611-A0CF-B238FBB8B6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FA92F-2869-48F7-9A09-F981BA014553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4CA51-1E99-4FE6-90ED-D664B66D78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2DE80-9DE5-4B55-8ADD-CA8233BFD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0B8CE-CB4C-4802-9684-8221B6460FC5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68C8996-CF33-41D5-947E-E76D6A6E3FC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4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0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37DDDE-25EA-4D80-80BC-1184564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28DC4-F7EF-4633-9443-69CDF9AC9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3EFB5-7201-491A-A4E4-D632C56BE9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079D7-D0D2-41DB-9172-4A621ABE64FF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8F897-B1B7-4632-B6A1-85E8581209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A8FAC-9EBC-49EF-B33F-439BFF907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2AF35-AAC8-4F7D-8BF8-8FE30F6E10F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Picture 7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379F8086-979F-446B-9C6E-38E068BD3E3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8838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4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A78AF3-FC26-4C1A-809A-2961B9FB2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0C2DE-7650-4969-826F-AC3F9027F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69827-5C97-4D0A-B1F7-DECBD4D082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AC181-C075-408A-B1D6-38F28EA5CCC1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04095-25DF-48CA-B240-961589437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602EB-27A0-49F3-9D76-ECAA537AD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04418-F7C0-4E5C-BEA4-57275F6A34AE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767F8D-8207-4022-96D8-BA459FAE629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47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DCD19A-77B5-4E04-A63C-5F7D3F3B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4B04C-231B-47C1-9933-8854AF5DF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FD73D-B682-4427-A069-CA2D171CE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0D599-E003-4B5D-AD8E-A8EF44D9DB06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C391C-6E6A-4B7C-BB72-5EEF26D564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17C8F-F2C2-4BD1-8341-6F7E1548D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6D8AD-82D2-4A87-912F-74AD0B2A6715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65637D3-9C59-47E4-A311-8CC2131B2D6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4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2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tiff"/><Relationship Id="rId13" Type="http://schemas.openxmlformats.org/officeDocument/2006/relationships/image" Target="../media/image75.tiff"/><Relationship Id="rId18" Type="http://schemas.openxmlformats.org/officeDocument/2006/relationships/image" Target="../media/image80.tiff"/><Relationship Id="rId26" Type="http://schemas.openxmlformats.org/officeDocument/2006/relationships/image" Target="../media/image88.tiff"/><Relationship Id="rId3" Type="http://schemas.openxmlformats.org/officeDocument/2006/relationships/image" Target="../media/image65.tiff"/><Relationship Id="rId21" Type="http://schemas.openxmlformats.org/officeDocument/2006/relationships/image" Target="../media/image83.tiff"/><Relationship Id="rId7" Type="http://schemas.openxmlformats.org/officeDocument/2006/relationships/image" Target="../media/image69.tiff"/><Relationship Id="rId12" Type="http://schemas.openxmlformats.org/officeDocument/2006/relationships/image" Target="../media/image74.tiff"/><Relationship Id="rId17" Type="http://schemas.openxmlformats.org/officeDocument/2006/relationships/image" Target="../media/image79.tiff"/><Relationship Id="rId25" Type="http://schemas.openxmlformats.org/officeDocument/2006/relationships/image" Target="../media/image87.tiff"/><Relationship Id="rId2" Type="http://schemas.openxmlformats.org/officeDocument/2006/relationships/image" Target="../media/image64.tiff"/><Relationship Id="rId16" Type="http://schemas.openxmlformats.org/officeDocument/2006/relationships/image" Target="../media/image78.tiff"/><Relationship Id="rId20" Type="http://schemas.openxmlformats.org/officeDocument/2006/relationships/image" Target="../media/image82.tiff"/><Relationship Id="rId29" Type="http://schemas.openxmlformats.org/officeDocument/2006/relationships/image" Target="../media/image91.tif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8.tiff"/><Relationship Id="rId11" Type="http://schemas.openxmlformats.org/officeDocument/2006/relationships/image" Target="../media/image73.tiff"/><Relationship Id="rId24" Type="http://schemas.openxmlformats.org/officeDocument/2006/relationships/image" Target="../media/image86.tiff"/><Relationship Id="rId5" Type="http://schemas.openxmlformats.org/officeDocument/2006/relationships/image" Target="../media/image67.tiff"/><Relationship Id="rId15" Type="http://schemas.openxmlformats.org/officeDocument/2006/relationships/image" Target="../media/image77.tiff"/><Relationship Id="rId23" Type="http://schemas.openxmlformats.org/officeDocument/2006/relationships/image" Target="../media/image85.png"/><Relationship Id="rId28" Type="http://schemas.openxmlformats.org/officeDocument/2006/relationships/image" Target="../media/image90.tiff"/><Relationship Id="rId10" Type="http://schemas.openxmlformats.org/officeDocument/2006/relationships/image" Target="../media/image72.png"/><Relationship Id="rId19" Type="http://schemas.openxmlformats.org/officeDocument/2006/relationships/image" Target="../media/image81.tiff"/><Relationship Id="rId4" Type="http://schemas.openxmlformats.org/officeDocument/2006/relationships/image" Target="../media/image66.tiff"/><Relationship Id="rId9" Type="http://schemas.openxmlformats.org/officeDocument/2006/relationships/image" Target="../media/image71.tiff"/><Relationship Id="rId14" Type="http://schemas.openxmlformats.org/officeDocument/2006/relationships/image" Target="../media/image76.tiff"/><Relationship Id="rId22" Type="http://schemas.openxmlformats.org/officeDocument/2006/relationships/image" Target="../media/image84.tiff"/><Relationship Id="rId27" Type="http://schemas.openxmlformats.org/officeDocument/2006/relationships/image" Target="../media/image89.tiff"/><Relationship Id="rId30" Type="http://schemas.openxmlformats.org/officeDocument/2006/relationships/image" Target="../media/image92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3.jpe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7.jpeg"/><Relationship Id="rId4" Type="http://schemas.openxmlformats.org/officeDocument/2006/relationships/image" Target="../media/image10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tiff"/><Relationship Id="rId2" Type="http://schemas.openxmlformats.org/officeDocument/2006/relationships/image" Target="../media/image111.tiff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tif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93A442-E043-4821-892D-D2A2E263C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93814"/>
            <a:ext cx="9144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altLang="zh-TW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Digital Automation Intelligence</a:t>
            </a:r>
            <a:endParaRPr lang="zh-TW" altLang="en-US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C16A8E1-5A20-443A-8AEC-9286F15C3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38651"/>
            <a:ext cx="9144000" cy="877388"/>
          </a:xfrm>
        </p:spPr>
        <p:txBody>
          <a:bodyPr>
            <a:normAutofit lnSpcReduction="10000"/>
          </a:bodyPr>
          <a:lstStyle/>
          <a:p>
            <a:r>
              <a:rPr lang="en-GB" altLang="zh-TW" sz="1400" dirty="0">
                <a:solidFill>
                  <a:schemeClr val="bg1"/>
                </a:solidFill>
                <a:latin typeface="+mj-lt"/>
              </a:rPr>
              <a:t>Automate end-to-end testing | Test the untestable | Deliver amazing digital experiences</a:t>
            </a:r>
          </a:p>
          <a:p>
            <a:endParaRPr lang="en-GB" altLang="zh-TW" sz="1400" dirty="0">
              <a:solidFill>
                <a:schemeClr val="bg1"/>
              </a:solidFill>
              <a:latin typeface="+mj-lt"/>
            </a:endParaRPr>
          </a:p>
          <a:p>
            <a:r>
              <a:rPr lang="en-GB" altLang="zh-TW" sz="1400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  <a:t>MM/DD/2017</a:t>
            </a:r>
          </a:p>
          <a:p>
            <a:endParaRPr lang="en-US" altLang="zh-TW" sz="14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3027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731B08F2-DC40-47AB-BFCC-404ECA179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57" y="291737"/>
            <a:ext cx="10324601" cy="1049383"/>
          </a:xfrm>
          <a:effectLst/>
        </p:spPr>
        <p:txBody>
          <a:bodyPr>
            <a:normAutofit/>
          </a:bodyPr>
          <a:lstStyle/>
          <a:p>
            <a:r>
              <a:rPr lang="en-US" altLang="zh-TW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Seamless integrations improve efficiency &amp; visibility across dev environments</a:t>
            </a:r>
            <a:endParaRPr lang="zh-TW" altLang="en-US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46465B-60A8-48C4-A01C-BFFF110423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400" y="3291417"/>
            <a:ext cx="4368800" cy="755650"/>
          </a:xfrm>
          <a:prstGeom prst="rect">
            <a:avLst/>
          </a:prstGeom>
        </p:spPr>
      </p:pic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0D41BE9E-3BB3-42CB-9B4D-30833007BB0E}"/>
              </a:ext>
            </a:extLst>
          </p:cNvPr>
          <p:cNvSpPr>
            <a:spLocks noChangeAspect="1"/>
          </p:cNvSpPr>
          <p:nvPr/>
        </p:nvSpPr>
        <p:spPr bwMode="auto">
          <a:xfrm>
            <a:off x="2759977" y="1701066"/>
            <a:ext cx="6227270" cy="1014560"/>
          </a:xfrm>
          <a:prstGeom prst="roundRect">
            <a:avLst>
              <a:gd name="adj" fmla="val 1179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449263"/>
            <a:r>
              <a:rPr lang="en-GB" sz="1000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ALM and</a:t>
            </a:r>
          </a:p>
          <a:p>
            <a:pPr defTabSz="449263"/>
            <a:r>
              <a:rPr lang="en-GB" sz="1000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Test Management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B24D19-9AA0-4379-B5FC-B306FD46D3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8398" y="1834085"/>
            <a:ext cx="334169" cy="334169"/>
          </a:xfrm>
          <a:prstGeom prst="rect">
            <a:avLst/>
          </a:prstGeom>
        </p:spPr>
      </p:pic>
      <p:pic>
        <p:nvPicPr>
          <p:cNvPr id="12" name="Picture 8" descr="https://jira.atlassian.com/images/atlassian-jira-logo-large.png">
            <a:extLst>
              <a:ext uri="{FF2B5EF4-FFF2-40B4-BE49-F238E27FC236}">
                <a16:creationId xmlns:a16="http://schemas.microsoft.com/office/drawing/2014/main" id="{C8BC8BA0-B764-45E2-88C2-096914E66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8109" y="1856094"/>
            <a:ext cx="653090" cy="25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i.imgur.com/YqTqq.png">
            <a:extLst>
              <a:ext uri="{FF2B5EF4-FFF2-40B4-BE49-F238E27FC236}">
                <a16:creationId xmlns:a16="http://schemas.microsoft.com/office/drawing/2014/main" id="{90C07D90-CE16-44EE-B5C5-8556B284B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5086" y="2261529"/>
            <a:ext cx="1370060" cy="38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A65D3E-5065-498E-93B8-701A3E94A8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8196" y="1856735"/>
            <a:ext cx="923205" cy="2294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4C5DB3-3BFF-41B3-94C9-AA124DA7F73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9564" y="1879497"/>
            <a:ext cx="1146896" cy="2093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EABF3F-AC8F-43D7-8928-5D6AB45025B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8398" y="2257116"/>
            <a:ext cx="1239597" cy="392539"/>
          </a:xfrm>
          <a:prstGeom prst="rect">
            <a:avLst/>
          </a:prstGeom>
        </p:spPr>
      </p:pic>
      <p:sp>
        <p:nvSpPr>
          <p:cNvPr id="19" name="Rounded Rectangle 49">
            <a:extLst>
              <a:ext uri="{FF2B5EF4-FFF2-40B4-BE49-F238E27FC236}">
                <a16:creationId xmlns:a16="http://schemas.microsoft.com/office/drawing/2014/main" id="{55F03BE5-68C8-4751-BD97-1EC2C44F8735}"/>
              </a:ext>
            </a:extLst>
          </p:cNvPr>
          <p:cNvSpPr/>
          <p:nvPr/>
        </p:nvSpPr>
        <p:spPr bwMode="auto">
          <a:xfrm>
            <a:off x="2673743" y="4622858"/>
            <a:ext cx="6519647" cy="545453"/>
          </a:xfrm>
          <a:prstGeom prst="roundRect">
            <a:avLst>
              <a:gd name="adj" fmla="val 0"/>
            </a:avLst>
          </a:prstGeom>
          <a:solidFill>
            <a:schemeClr val="accent1">
              <a:alpha val="1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449263"/>
            <a:r>
              <a:rPr lang="en-GB" sz="1000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CI / DevOps</a:t>
            </a:r>
          </a:p>
        </p:txBody>
      </p:sp>
      <p:pic>
        <p:nvPicPr>
          <p:cNvPr id="20" name="Picture 12" descr="https://upload.wikimedia.org/wikipedia/en/c/c5/Puppet_Labs_Logo.png">
            <a:extLst>
              <a:ext uri="{FF2B5EF4-FFF2-40B4-BE49-F238E27FC236}">
                <a16:creationId xmlns:a16="http://schemas.microsoft.com/office/drawing/2014/main" id="{BF217168-7851-4D67-B13D-CD73277A2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6121" y="4695454"/>
            <a:ext cx="885376" cy="41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2CD844B-8424-401D-8501-009D5183004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977" y="4774509"/>
            <a:ext cx="902982" cy="255326"/>
          </a:xfrm>
          <a:prstGeom prst="rect">
            <a:avLst/>
          </a:prstGeom>
        </p:spPr>
      </p:pic>
      <p:pic>
        <p:nvPicPr>
          <p:cNvPr id="22" name="Picture 10" descr="http://www.datical.com/wp-content/uploads/2014/08/logoBambooPNG.png">
            <a:extLst>
              <a:ext uri="{FF2B5EF4-FFF2-40B4-BE49-F238E27FC236}">
                <a16:creationId xmlns:a16="http://schemas.microsoft.com/office/drawing/2014/main" id="{C54D1F28-17B9-4236-B7A1-8914AD206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9096" y="4781424"/>
            <a:ext cx="753471" cy="24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2F53E0E-AE4D-444D-B083-C96C88F1D1C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4129" y="4714700"/>
            <a:ext cx="367278" cy="41974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49C2708-0D1A-49D1-A93B-3533AE92CE6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6874" y="4748880"/>
            <a:ext cx="817962" cy="30658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20A6C5A-B75E-4A7A-93A3-0196B129CA2E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3333" y="4795075"/>
            <a:ext cx="691986" cy="214194"/>
          </a:xfrm>
          <a:prstGeom prst="rect">
            <a:avLst/>
          </a:prstGeom>
        </p:spPr>
      </p:pic>
      <p:sp>
        <p:nvSpPr>
          <p:cNvPr id="26" name="Rounded Rectangle 50">
            <a:extLst>
              <a:ext uri="{FF2B5EF4-FFF2-40B4-BE49-F238E27FC236}">
                <a16:creationId xmlns:a16="http://schemas.microsoft.com/office/drawing/2014/main" id="{F2873756-3A2A-463D-A4F9-1C017BE1F849}"/>
              </a:ext>
            </a:extLst>
          </p:cNvPr>
          <p:cNvSpPr/>
          <p:nvPr/>
        </p:nvSpPr>
        <p:spPr bwMode="auto">
          <a:xfrm>
            <a:off x="2695197" y="5525802"/>
            <a:ext cx="6519647" cy="853481"/>
          </a:xfrm>
          <a:prstGeom prst="roundRect">
            <a:avLst>
              <a:gd name="adj" fmla="val 0"/>
            </a:avLst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449263"/>
            <a:r>
              <a:rPr lang="en-GB" sz="10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Domain Specific </a:t>
            </a:r>
          </a:p>
          <a:p>
            <a:pPr defTabSz="449263"/>
            <a:r>
              <a:rPr lang="en-GB" sz="10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and Other Tools</a:t>
            </a:r>
          </a:p>
        </p:txBody>
      </p:sp>
      <p:pic>
        <p:nvPicPr>
          <p:cNvPr id="27" name="Picture 4" descr="https://eclipse.org/artwork/images/v2/logo-800x188.png">
            <a:extLst>
              <a:ext uri="{FF2B5EF4-FFF2-40B4-BE49-F238E27FC236}">
                <a16:creationId xmlns:a16="http://schemas.microsoft.com/office/drawing/2014/main" id="{DC67CCA8-63FC-42BB-98C2-66B7F2AC3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2900" y="5698441"/>
            <a:ext cx="807390" cy="18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http://phonerpt.com/wp-content/uploads/realvnc-logo.png">
            <a:extLst>
              <a:ext uri="{FF2B5EF4-FFF2-40B4-BE49-F238E27FC236}">
                <a16:creationId xmlns:a16="http://schemas.microsoft.com/office/drawing/2014/main" id="{B127F6DB-6D26-4D7F-8E10-EBE5A0FB9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8973" y="5654150"/>
            <a:ext cx="297800" cy="27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4" descr="http://logonoid.com/images/startech-logo.png">
            <a:extLst>
              <a:ext uri="{FF2B5EF4-FFF2-40B4-BE49-F238E27FC236}">
                <a16:creationId xmlns:a16="http://schemas.microsoft.com/office/drawing/2014/main" id="{BE5E9FE2-BE05-47BF-9777-1C14EF492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0240" y="6050763"/>
            <a:ext cx="742001" cy="19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testdroid.com/wp-content/uploads/gamebench-new-png-logo.png">
            <a:extLst>
              <a:ext uri="{FF2B5EF4-FFF2-40B4-BE49-F238E27FC236}">
                <a16:creationId xmlns:a16="http://schemas.microsoft.com/office/drawing/2014/main" id="{391FEF34-A305-4676-9C2A-16C6E4849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5435" y="5670193"/>
            <a:ext cx="760900" cy="246232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i.imgur.com/YqTqq.png">
            <a:extLst>
              <a:ext uri="{FF2B5EF4-FFF2-40B4-BE49-F238E27FC236}">
                <a16:creationId xmlns:a16="http://schemas.microsoft.com/office/drawing/2014/main" id="{E8209608-13C0-46F5-BEE6-D7720B9B9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8324" y="5998654"/>
            <a:ext cx="1086185" cy="30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8F98B23-354B-4949-BAD0-CE3BB2464A7F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7904" y="5707315"/>
            <a:ext cx="910525" cy="17198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AED7D4B-953F-414B-B184-4447ABDA5E5B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769" y="5969116"/>
            <a:ext cx="437694" cy="36328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0A29847-1B99-456C-A5D1-CC1EC6B1A7DB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9390" y="6022433"/>
            <a:ext cx="665346" cy="2566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3649BB4-41F2-4B85-B236-A5EC3ABFC5EF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446" y="5707827"/>
            <a:ext cx="549724" cy="1709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7C2F1B3-BC76-4C32-9337-72DD808CE0C6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9350" y="5643815"/>
            <a:ext cx="424370" cy="29898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CD5C50-0C91-4F3E-A6E1-79802B160BEE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922" y="6021128"/>
            <a:ext cx="842602" cy="25926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77DBEDB-A287-417C-8421-05508A5879C9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7604" y="5985312"/>
            <a:ext cx="661788" cy="33089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E1C8771-8E4B-4F7F-80F6-BF7F86139D41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682" y="5724043"/>
            <a:ext cx="927100" cy="138532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8F97107-A898-40A7-8AB7-485FD334E212}"/>
              </a:ext>
            </a:extLst>
          </p:cNvPr>
          <p:cNvCxnSpPr>
            <a:cxnSpLocks/>
          </p:cNvCxnSpPr>
          <p:nvPr/>
        </p:nvCxnSpPr>
        <p:spPr>
          <a:xfrm>
            <a:off x="5008869" y="2873829"/>
            <a:ext cx="0" cy="285935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DDCE1EE-A001-41ED-B58D-9EBD86EF05DF}"/>
              </a:ext>
            </a:extLst>
          </p:cNvPr>
          <p:cNvCxnSpPr>
            <a:cxnSpLocks/>
          </p:cNvCxnSpPr>
          <p:nvPr/>
        </p:nvCxnSpPr>
        <p:spPr>
          <a:xfrm>
            <a:off x="5981933" y="4206241"/>
            <a:ext cx="0" cy="285935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2FD190B-8BF3-4B93-9C91-D46109C7472E}"/>
              </a:ext>
            </a:extLst>
          </p:cNvPr>
          <p:cNvCxnSpPr>
            <a:cxnSpLocks/>
          </p:cNvCxnSpPr>
          <p:nvPr/>
        </p:nvCxnSpPr>
        <p:spPr>
          <a:xfrm>
            <a:off x="7001095" y="2873105"/>
            <a:ext cx="0" cy="285935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721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F3BF6-F529-4D64-BDE9-75D9BE7612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66848"/>
            <a:ext cx="5181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TW" sz="1800" b="1" dirty="0">
                <a:solidFill>
                  <a:schemeClr val="accent5">
                    <a:lumMod val="75000"/>
                  </a:schemeClr>
                </a:solidFill>
                <a:ea typeface="Arial" charset="0"/>
                <a:cs typeface="Arial" charset="0"/>
              </a:rPr>
              <a:t>Ensure a high quality end-to-end digital experience </a:t>
            </a:r>
            <a:r>
              <a:rPr lang="en-US" altLang="zh-TW" sz="1800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by testing through the eyes of the user and integrated performance and network emulation testin</a:t>
            </a:r>
            <a:r>
              <a:rPr lang="en-US" altLang="zh-CN" sz="1800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3</a:t>
            </a:r>
            <a:r>
              <a:rPr lang="en-US" altLang="zh-TW" sz="1800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g.</a:t>
            </a:r>
          </a:p>
          <a:p>
            <a:pPr>
              <a:lnSpc>
                <a:spcPct val="100000"/>
              </a:lnSpc>
            </a:pPr>
            <a:r>
              <a:rPr lang="en-US" altLang="zh-TW" sz="1800" b="1" dirty="0">
                <a:solidFill>
                  <a:schemeClr val="accent5">
                    <a:lumMod val="75000"/>
                  </a:schemeClr>
                </a:solidFill>
                <a:ea typeface="Arial" charset="0"/>
                <a:cs typeface="Arial" charset="0"/>
              </a:rPr>
              <a:t>Support rapid iterations and changing user needs </a:t>
            </a:r>
            <a:r>
              <a:rPr lang="en-US" altLang="zh-TW" sz="1800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with automated end-to-end UX and regression testing</a:t>
            </a:r>
          </a:p>
          <a:p>
            <a:pPr>
              <a:lnSpc>
                <a:spcPct val="100000"/>
              </a:lnSpc>
            </a:pPr>
            <a:r>
              <a:rPr lang="en-US" altLang="zh-TW" sz="1800" b="1" dirty="0">
                <a:solidFill>
                  <a:schemeClr val="accent5">
                    <a:lumMod val="75000"/>
                  </a:schemeClr>
                </a:solidFill>
                <a:ea typeface="Arial" charset="0"/>
                <a:cs typeface="Arial" charset="0"/>
              </a:rPr>
              <a:t>Validate user stories</a:t>
            </a:r>
            <a:r>
              <a:rPr lang="en-US" altLang="zh-TW" sz="1800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 not code, with functional testing coverage from a true user perspective.</a:t>
            </a:r>
          </a:p>
          <a:p>
            <a:pPr>
              <a:lnSpc>
                <a:spcPct val="100000"/>
              </a:lnSpc>
            </a:pPr>
            <a:r>
              <a:rPr lang="en-US" altLang="zh-TW" sz="1800" b="1" dirty="0">
                <a:solidFill>
                  <a:schemeClr val="accent5">
                    <a:lumMod val="75000"/>
                  </a:schemeClr>
                </a:solidFill>
                <a:ea typeface="Arial" charset="0"/>
                <a:cs typeface="Arial" charset="0"/>
              </a:rPr>
              <a:t>Collaborate across the delivery team</a:t>
            </a:r>
            <a:br>
              <a:rPr lang="en-US" altLang="zh-TW" sz="1800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</a:br>
            <a:r>
              <a:rPr lang="en-US" altLang="zh-TW" sz="1800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with natural language test scripts that everyone can understand</a:t>
            </a:r>
          </a:p>
          <a:p>
            <a:pPr marL="0" indent="0">
              <a:buNone/>
            </a:pPr>
            <a:endParaRPr lang="zh-TW" altLang="en-US" sz="1800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4155571C-5D60-4CD6-8CD0-36EEF5F1E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57" y="291737"/>
            <a:ext cx="10324601" cy="1049383"/>
          </a:xfrm>
          <a:effectLst/>
        </p:spPr>
        <p:txBody>
          <a:bodyPr>
            <a:normAutofit/>
          </a:bodyPr>
          <a:lstStyle/>
          <a:p>
            <a:r>
              <a:rPr lang="en-US" altLang="zh-TW" sz="32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eggPlant</a:t>
            </a:r>
            <a:r>
              <a:rPr lang="en-US" altLang="zh-TW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is built for Agile and DevOps</a:t>
            </a:r>
            <a:r>
              <a:rPr lang="mr-IN" altLang="zh-TW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…</a:t>
            </a:r>
            <a:endParaRPr lang="zh-TW" altLang="en-US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3FFEE01-DAE8-47B3-8868-5393FFC6C3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6897" y="1966848"/>
            <a:ext cx="3685714" cy="3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29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7DDC8-3779-404B-B61C-525D160BF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2416" y="2225449"/>
            <a:ext cx="4690661" cy="2899955"/>
          </a:xfrm>
        </p:spPr>
        <p:txBody>
          <a:bodyPr/>
          <a:lstStyle/>
          <a:p>
            <a:r>
              <a:rPr lang="en-US" altLang="zh-TW" sz="1800" b="1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Support rapid iterations and changing user needs </a:t>
            </a:r>
            <a:r>
              <a:rPr lang="en-US" altLang="zh-TW" sz="18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with automated end-to-end UX and regression testing</a:t>
            </a:r>
          </a:p>
          <a:p>
            <a:r>
              <a:rPr lang="en-US" altLang="zh-TW" sz="1800" b="1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Validate user stories </a:t>
            </a:r>
            <a:r>
              <a:rPr lang="en-US" altLang="zh-TW" sz="18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not code, with functional testing coverage from a true user perspective.</a:t>
            </a:r>
          </a:p>
          <a:p>
            <a:r>
              <a:rPr lang="en-US" altLang="zh-TW" sz="1800" b="1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Collaborate across the delivery team </a:t>
            </a:r>
            <a:r>
              <a:rPr lang="en-US" altLang="zh-TW" sz="18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with natural language test scripts that everyone can understand</a:t>
            </a: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3E53A5A8-D509-40D1-AF30-DAB94C82F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57" y="291737"/>
            <a:ext cx="10324601" cy="1049383"/>
          </a:xfrm>
          <a:effectLst/>
        </p:spPr>
        <p:txBody>
          <a:bodyPr>
            <a:normAutofit/>
          </a:bodyPr>
          <a:lstStyle/>
          <a:p>
            <a:r>
              <a:rPr lang="en-US" altLang="zh-TW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User centric test automation is ideally suited to Agile teams</a:t>
            </a:r>
            <a:r>
              <a:rPr lang="mr-IN" altLang="zh-TW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…</a:t>
            </a:r>
            <a:endParaRPr lang="zh-TW" altLang="en-US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002E90-7A6F-426F-BF9B-ABC7805E33B6}"/>
              </a:ext>
            </a:extLst>
          </p:cNvPr>
          <p:cNvSpPr txBox="1"/>
          <p:nvPr/>
        </p:nvSpPr>
        <p:spPr>
          <a:xfrm>
            <a:off x="8923108" y="5845856"/>
            <a:ext cx="1352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Product Increment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8A0582-89CE-4B6A-953B-EDF95F35911E}"/>
              </a:ext>
            </a:extLst>
          </p:cNvPr>
          <p:cNvSpPr txBox="1"/>
          <p:nvPr/>
        </p:nvSpPr>
        <p:spPr>
          <a:xfrm>
            <a:off x="5694653" y="5845856"/>
            <a:ext cx="667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Backlog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893AEE-A873-48F3-96AE-FB0DADC35562}"/>
              </a:ext>
            </a:extLst>
          </p:cNvPr>
          <p:cNvSpPr txBox="1"/>
          <p:nvPr/>
        </p:nvSpPr>
        <p:spPr>
          <a:xfrm>
            <a:off x="7525853" y="4969990"/>
            <a:ext cx="7713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1"/>
                </a:solidFill>
                <a:ea typeface="Arial" charset="0"/>
                <a:cs typeface="Arial" charset="0"/>
              </a:rPr>
              <a:t>Developers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5F9FF0-A365-43F2-A446-1D070DFF7742}"/>
              </a:ext>
            </a:extLst>
          </p:cNvPr>
          <p:cNvSpPr txBox="1"/>
          <p:nvPr/>
        </p:nvSpPr>
        <p:spPr>
          <a:xfrm>
            <a:off x="8574663" y="4133287"/>
            <a:ext cx="5629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1"/>
                </a:solidFill>
                <a:ea typeface="Arial" charset="0"/>
                <a:cs typeface="Arial" charset="0"/>
              </a:rPr>
              <a:t>Testers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7C55A8-5B48-4432-A8FC-7058C9751BAF}"/>
              </a:ext>
            </a:extLst>
          </p:cNvPr>
          <p:cNvSpPr txBox="1"/>
          <p:nvPr/>
        </p:nvSpPr>
        <p:spPr>
          <a:xfrm>
            <a:off x="7398399" y="3314482"/>
            <a:ext cx="1038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1"/>
                </a:solidFill>
                <a:ea typeface="Arial" charset="0"/>
                <a:cs typeface="Arial" charset="0"/>
              </a:rPr>
              <a:t>Build Engineer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D69D63-7132-47B7-9238-1D63D4E1EBD1}"/>
              </a:ext>
            </a:extLst>
          </p:cNvPr>
          <p:cNvSpPr txBox="1"/>
          <p:nvPr/>
        </p:nvSpPr>
        <p:spPr>
          <a:xfrm>
            <a:off x="6572703" y="4142444"/>
            <a:ext cx="9765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1"/>
                </a:solidFill>
                <a:ea typeface="Arial" charset="0"/>
                <a:cs typeface="Arial" charset="0"/>
              </a:rPr>
              <a:t>Product Owner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407F86-FD0F-47ED-B09A-17A8FC6CE81C}"/>
              </a:ext>
            </a:extLst>
          </p:cNvPr>
          <p:cNvSpPr txBox="1"/>
          <p:nvPr/>
        </p:nvSpPr>
        <p:spPr>
          <a:xfrm>
            <a:off x="7234364" y="2392327"/>
            <a:ext cx="1329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Sprint or Iteration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122AA3-83B8-4381-A8ED-8377E7FDB7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650" y="2661885"/>
            <a:ext cx="4429716" cy="31679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E45D01-74DE-45EB-9B62-6C30F94CD8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3366" y="4798503"/>
            <a:ext cx="1679575" cy="1968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76C8A1-7026-4A89-A9E6-96BCE7384A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3366" y="2990367"/>
            <a:ext cx="1524000" cy="1968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F0764D-5A2A-4838-B638-038F924BBA0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321" y="3888273"/>
            <a:ext cx="1863725" cy="19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55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5C509-C950-40F3-9063-D2A8715D7F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5408" y="2776173"/>
            <a:ext cx="5040086" cy="2505653"/>
          </a:xfrm>
        </p:spPr>
        <p:txBody>
          <a:bodyPr>
            <a:normAutofit/>
          </a:bodyPr>
          <a:lstStyle/>
          <a:p>
            <a:r>
              <a:rPr lang="en-US" altLang="zh-TW" sz="1800" b="1" dirty="0">
                <a:solidFill>
                  <a:schemeClr val="accent5">
                    <a:lumMod val="75000"/>
                  </a:schemeClr>
                </a:solidFill>
                <a:ea typeface="Arial" charset="0"/>
                <a:cs typeface="Arial" charset="0"/>
              </a:rPr>
              <a:t>Ensure a high quality digital experience </a:t>
            </a:r>
            <a:r>
              <a:rPr lang="en-US" altLang="zh-TW" sz="1800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with integrated performance and network emulation testing</a:t>
            </a:r>
          </a:p>
          <a:p>
            <a:r>
              <a:rPr lang="en-US" altLang="zh-TW" sz="1800" b="1" dirty="0">
                <a:solidFill>
                  <a:schemeClr val="accent5">
                    <a:lumMod val="75000"/>
                  </a:schemeClr>
                </a:solidFill>
                <a:ea typeface="Arial" charset="0"/>
                <a:cs typeface="Arial" charset="0"/>
              </a:rPr>
              <a:t>Test user stories and deployment readiness </a:t>
            </a:r>
            <a:r>
              <a:rPr lang="en-US" altLang="zh-TW" sz="1800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from a true users perspective</a:t>
            </a:r>
          </a:p>
          <a:p>
            <a:r>
              <a:rPr lang="en-US" altLang="zh-TW" sz="1800" b="1" dirty="0">
                <a:solidFill>
                  <a:schemeClr val="accent5">
                    <a:lumMod val="75000"/>
                  </a:schemeClr>
                </a:solidFill>
                <a:ea typeface="Arial" charset="0"/>
                <a:cs typeface="Arial" charset="0"/>
              </a:rPr>
              <a:t>Collaborate across the team </a:t>
            </a:r>
            <a:r>
              <a:rPr lang="en-US" altLang="zh-TW" sz="1800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with natural language test scripts that everyone can understand</a:t>
            </a: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C38398CF-D5E5-4C02-B4F7-6446B34E1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57" y="291737"/>
            <a:ext cx="10324601" cy="1049383"/>
          </a:xfrm>
          <a:effectLst/>
        </p:spPr>
        <p:txBody>
          <a:bodyPr>
            <a:normAutofit/>
          </a:bodyPr>
          <a:lstStyle/>
          <a:p>
            <a:r>
              <a:rPr lang="en-US" altLang="zh-TW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Integrated test automation designed for </a:t>
            </a:r>
            <a:r>
              <a:rPr lang="en-US" altLang="zh-TW" sz="32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Devops</a:t>
            </a:r>
            <a:r>
              <a:rPr lang="en-US" altLang="zh-TW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and CI teams</a:t>
            </a:r>
            <a:r>
              <a:rPr lang="mr-IN" altLang="zh-TW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…</a:t>
            </a:r>
            <a:endParaRPr lang="zh-TW" altLang="en-US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1780EB-2FCC-4C4E-9863-4B05BCC850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359" y="4813617"/>
            <a:ext cx="4222750" cy="7715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F2C537-96E5-4221-A37A-989F4D978DB1}"/>
              </a:ext>
            </a:extLst>
          </p:cNvPr>
          <p:cNvSpPr txBox="1"/>
          <p:nvPr/>
        </p:nvSpPr>
        <p:spPr>
          <a:xfrm>
            <a:off x="9573574" y="4800089"/>
            <a:ext cx="1550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Continuous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AFA416-DE32-476C-BD73-8B86F3D095A4}"/>
              </a:ext>
            </a:extLst>
          </p:cNvPr>
          <p:cNvSpPr txBox="1"/>
          <p:nvPr/>
        </p:nvSpPr>
        <p:spPr>
          <a:xfrm>
            <a:off x="6726209" y="5218896"/>
            <a:ext cx="2449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Test Automation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46852C-3CB8-42F4-929D-AFE7038C6A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5059" y="3930436"/>
            <a:ext cx="4048125" cy="7080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1745B4-3F79-412D-9B46-AEC0A41281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2936" y="2746527"/>
            <a:ext cx="3965575" cy="501650"/>
          </a:xfrm>
          <a:prstGeom prst="rect">
            <a:avLst/>
          </a:prstGeom>
        </p:spPr>
      </p:pic>
      <p:sp>
        <p:nvSpPr>
          <p:cNvPr id="11" name="Rounded Rectangle 49">
            <a:extLst>
              <a:ext uri="{FF2B5EF4-FFF2-40B4-BE49-F238E27FC236}">
                <a16:creationId xmlns:a16="http://schemas.microsoft.com/office/drawing/2014/main" id="{D162692C-7C79-4D5B-B0D1-B7A6BB5C5D91}"/>
              </a:ext>
            </a:extLst>
          </p:cNvPr>
          <p:cNvSpPr/>
          <p:nvPr/>
        </p:nvSpPr>
        <p:spPr bwMode="auto">
          <a:xfrm>
            <a:off x="6830378" y="3808673"/>
            <a:ext cx="4215855" cy="922732"/>
          </a:xfrm>
          <a:prstGeom prst="roundRect">
            <a:avLst>
              <a:gd name="adj" fmla="val 0"/>
            </a:avLst>
          </a:prstGeom>
          <a:solidFill>
            <a:schemeClr val="accent1">
              <a:alpha val="1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449263"/>
            <a:endParaRPr lang="en-GB" sz="1000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3E1430F-AF9C-401F-A6A2-D9B53F873838}"/>
              </a:ext>
            </a:extLst>
          </p:cNvPr>
          <p:cNvSpPr>
            <a:spLocks/>
          </p:cNvSpPr>
          <p:nvPr/>
        </p:nvSpPr>
        <p:spPr bwMode="auto">
          <a:xfrm>
            <a:off x="10320513" y="3285160"/>
            <a:ext cx="720000" cy="432000"/>
          </a:xfrm>
          <a:prstGeom prst="roundRect">
            <a:avLst>
              <a:gd name="adj" fmla="val 8176"/>
            </a:avLst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449263"/>
            <a:endParaRPr lang="en-GB" sz="1000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77EF4F-97A3-408B-BEB2-52FE41AFADC1}"/>
              </a:ext>
            </a:extLst>
          </p:cNvPr>
          <p:cNvSpPr txBox="1"/>
          <p:nvPr/>
        </p:nvSpPr>
        <p:spPr>
          <a:xfrm>
            <a:off x="10317281" y="3321240"/>
            <a:ext cx="72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Release</a:t>
            </a:r>
          </a:p>
          <a:p>
            <a:pPr algn="ctr"/>
            <a:r>
              <a:rPr lang="en-GB" sz="9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&amp; Deploy</a:t>
            </a: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B05DBE34-74D0-4E6C-85CC-A6ABABD4359A}"/>
              </a:ext>
            </a:extLst>
          </p:cNvPr>
          <p:cNvSpPr>
            <a:spLocks noChangeAspect="1"/>
          </p:cNvSpPr>
          <p:nvPr/>
        </p:nvSpPr>
        <p:spPr bwMode="auto">
          <a:xfrm>
            <a:off x="9140809" y="3285161"/>
            <a:ext cx="715679" cy="432000"/>
          </a:xfrm>
          <a:prstGeom prst="roundRect">
            <a:avLst>
              <a:gd name="adj" fmla="val 4678"/>
            </a:avLst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449263"/>
            <a:endParaRPr lang="en-GB" sz="1000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013045-E539-4857-98C2-4D7AB96DC7E3}"/>
              </a:ext>
            </a:extLst>
          </p:cNvPr>
          <p:cNvSpPr txBox="1"/>
          <p:nvPr/>
        </p:nvSpPr>
        <p:spPr>
          <a:xfrm>
            <a:off x="9191372" y="3321240"/>
            <a:ext cx="619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Develop</a:t>
            </a:r>
          </a:p>
          <a:p>
            <a:pPr algn="ctr"/>
            <a:r>
              <a:rPr lang="en-GB" sz="9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&amp; Test</a:t>
            </a: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EF2A2965-67A1-4D66-81D5-C65DB16F4B1B}"/>
              </a:ext>
            </a:extLst>
          </p:cNvPr>
          <p:cNvSpPr>
            <a:spLocks noChangeAspect="1"/>
          </p:cNvSpPr>
          <p:nvPr/>
        </p:nvSpPr>
        <p:spPr bwMode="auto">
          <a:xfrm>
            <a:off x="7928842" y="3285161"/>
            <a:ext cx="720000" cy="437710"/>
          </a:xfrm>
          <a:prstGeom prst="roundRect">
            <a:avLst>
              <a:gd name="adj" fmla="val 4632"/>
            </a:avLst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449263"/>
            <a:endParaRPr lang="en-GB" sz="1000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A0C044-088C-4BCE-8471-03F831A0444D}"/>
              </a:ext>
            </a:extLst>
          </p:cNvPr>
          <p:cNvSpPr txBox="1"/>
          <p:nvPr/>
        </p:nvSpPr>
        <p:spPr>
          <a:xfrm>
            <a:off x="7856460" y="3321240"/>
            <a:ext cx="882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Monitor</a:t>
            </a:r>
          </a:p>
          <a:p>
            <a:pPr algn="ctr"/>
            <a:r>
              <a:rPr lang="en-GB" sz="9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&amp; Optimize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CC43FA-6606-4099-A9FB-3415BF8B0E31}"/>
              </a:ext>
            </a:extLst>
          </p:cNvPr>
          <p:cNvSpPr txBox="1"/>
          <p:nvPr/>
        </p:nvSpPr>
        <p:spPr>
          <a:xfrm>
            <a:off x="10299515" y="2406841"/>
            <a:ext cx="851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Operations/</a:t>
            </a:r>
          </a:p>
          <a:p>
            <a:pPr algn="ctr"/>
            <a:r>
              <a:rPr lang="en-GB" sz="9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Production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7F8AA9-0B9A-4D1C-83DF-1F80B10F9438}"/>
              </a:ext>
            </a:extLst>
          </p:cNvPr>
          <p:cNvSpPr txBox="1"/>
          <p:nvPr/>
        </p:nvSpPr>
        <p:spPr>
          <a:xfrm>
            <a:off x="9051770" y="2406841"/>
            <a:ext cx="898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Development</a:t>
            </a:r>
          </a:p>
          <a:p>
            <a:pPr algn="ctr"/>
            <a:r>
              <a:rPr lang="en-GB" sz="9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&amp; Test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BB5E4F-FE7A-43BA-9D3F-8E81C918EE39}"/>
              </a:ext>
            </a:extLst>
          </p:cNvPr>
          <p:cNvSpPr txBox="1"/>
          <p:nvPr/>
        </p:nvSpPr>
        <p:spPr>
          <a:xfrm>
            <a:off x="7901587" y="2406841"/>
            <a:ext cx="79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Business</a:t>
            </a:r>
          </a:p>
          <a:p>
            <a:pPr algn="ctr"/>
            <a:r>
              <a:rPr lang="en-GB" sz="9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Owners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6E456A-9E3F-4CEB-AE5B-FF2BC18CE276}"/>
              </a:ext>
            </a:extLst>
          </p:cNvPr>
          <p:cNvSpPr txBox="1"/>
          <p:nvPr/>
        </p:nvSpPr>
        <p:spPr>
          <a:xfrm>
            <a:off x="6743330" y="2482411"/>
            <a:ext cx="74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Customers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AEC217-7200-4E3B-A700-F1E2BB8AC9A9}"/>
              </a:ext>
            </a:extLst>
          </p:cNvPr>
          <p:cNvSpPr txBox="1"/>
          <p:nvPr/>
        </p:nvSpPr>
        <p:spPr>
          <a:xfrm>
            <a:off x="6886219" y="1882573"/>
            <a:ext cx="4160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DevOps Lifecycle</a:t>
            </a:r>
          </a:p>
        </p:txBody>
      </p:sp>
    </p:spTree>
    <p:extLst>
      <p:ext uri="{BB962C8B-B14F-4D97-AF65-F5344CB8AC3E}">
        <p14:creationId xmlns:p14="http://schemas.microsoft.com/office/powerpoint/2010/main" val="577331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473F13-530E-4B13-AD46-628447F87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57" y="291737"/>
            <a:ext cx="10324601" cy="1049383"/>
          </a:xfrm>
          <a:effectLst/>
        </p:spPr>
        <p:txBody>
          <a:bodyPr>
            <a:normAutofit/>
          </a:bodyPr>
          <a:lstStyle/>
          <a:p>
            <a:r>
              <a:rPr lang="en-US" altLang="zh-TW" sz="32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eggPlant</a:t>
            </a:r>
            <a:r>
              <a:rPr lang="en-US" altLang="zh-TW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Functional puts the user at the center of testing</a:t>
            </a:r>
            <a:endParaRPr lang="zh-TW" altLang="en-US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48B4B7E-6B80-4FC9-991C-3B5C69D966AB}"/>
              </a:ext>
            </a:extLst>
          </p:cNvPr>
          <p:cNvGrpSpPr/>
          <p:nvPr/>
        </p:nvGrpSpPr>
        <p:grpSpPr>
          <a:xfrm>
            <a:off x="2017318" y="2464658"/>
            <a:ext cx="7878205" cy="701825"/>
            <a:chOff x="581187" y="954525"/>
            <a:chExt cx="7878205" cy="70182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A9FFF7F-6266-4C81-8D8E-47E8C98B1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187" y="954525"/>
              <a:ext cx="2950792" cy="6948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92CFAC-4C4C-4823-A375-A83250B0C6C5}"/>
                </a:ext>
              </a:extLst>
            </p:cNvPr>
            <p:cNvSpPr/>
            <p:nvPr/>
          </p:nvSpPr>
          <p:spPr>
            <a:xfrm>
              <a:off x="3494164" y="954525"/>
              <a:ext cx="4965228" cy="70182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Intelligent image recognition and OCR</a:t>
              </a:r>
              <a:br>
                <a:rPr lang="en-US" sz="1600" dirty="0">
                  <a:solidFill>
                    <a:schemeClr val="bg1"/>
                  </a:solidFill>
                  <a:ea typeface="Arial" charset="0"/>
                  <a:cs typeface="Arial" charset="0"/>
                </a:rPr>
              </a:br>
              <a:r>
                <a:rPr lang="en-US" sz="16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with natural language scripting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1CFA67-37F5-42E8-9220-AD523A268491}"/>
              </a:ext>
            </a:extLst>
          </p:cNvPr>
          <p:cNvGrpSpPr/>
          <p:nvPr/>
        </p:nvGrpSpPr>
        <p:grpSpPr>
          <a:xfrm>
            <a:off x="2119949" y="3432501"/>
            <a:ext cx="7775574" cy="703267"/>
            <a:chOff x="684213" y="2007647"/>
            <a:chExt cx="7775574" cy="70326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9DA0555-EEEB-4BCF-B3F0-851850B05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4213" y="2007647"/>
              <a:ext cx="2855263" cy="703267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BCEF95-DE31-4AC2-9F65-77A2237BE0B1}"/>
                </a:ext>
              </a:extLst>
            </p:cNvPr>
            <p:cNvSpPr/>
            <p:nvPr/>
          </p:nvSpPr>
          <p:spPr>
            <a:xfrm>
              <a:off x="3487118" y="2007647"/>
              <a:ext cx="4972669" cy="68449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Technology agnostic, end-to-end and truly cross platform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F265793-ED20-42C9-B1D6-FBE8EAFEFF03}"/>
              </a:ext>
            </a:extLst>
          </p:cNvPr>
          <p:cNvGrpSpPr/>
          <p:nvPr/>
        </p:nvGrpSpPr>
        <p:grpSpPr>
          <a:xfrm>
            <a:off x="2127698" y="4397216"/>
            <a:ext cx="7767826" cy="699398"/>
            <a:chOff x="691962" y="3069209"/>
            <a:chExt cx="7767826" cy="69939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2FB1AE9-2DD4-45A9-95AB-8EAED3AB2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962" y="3069209"/>
              <a:ext cx="2855263" cy="694827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D217912-01ED-4C82-B1F0-993B838C0DEB}"/>
                </a:ext>
              </a:extLst>
            </p:cNvPr>
            <p:cNvSpPr/>
            <p:nvPr/>
          </p:nvSpPr>
          <p:spPr>
            <a:xfrm>
              <a:off x="3487119" y="3069209"/>
              <a:ext cx="4972669" cy="69939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Full device control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799625-2BF4-4812-8B0C-68D9366832B2}"/>
              </a:ext>
            </a:extLst>
          </p:cNvPr>
          <p:cNvGrpSpPr/>
          <p:nvPr/>
        </p:nvGrpSpPr>
        <p:grpSpPr>
          <a:xfrm>
            <a:off x="2119949" y="5358061"/>
            <a:ext cx="7775574" cy="699398"/>
            <a:chOff x="684213" y="4122331"/>
            <a:chExt cx="7775574" cy="69939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42B7407-5639-45EB-9948-479731A29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4213" y="4122331"/>
              <a:ext cx="2855262" cy="697641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927374-28E7-4A97-987C-ACA41D690404}"/>
                </a:ext>
              </a:extLst>
            </p:cNvPr>
            <p:cNvSpPr/>
            <p:nvPr/>
          </p:nvSpPr>
          <p:spPr>
            <a:xfrm>
              <a:off x="3487118" y="4122331"/>
              <a:ext cx="4972669" cy="69939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Script once, deploy to multiple devices and platforms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AFDAC61C-4CA0-4C61-8256-EB61F4A5B68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9949" y="1839052"/>
            <a:ext cx="267017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0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03BB65BC-6775-43F6-9FA5-F3BC9BD54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57" y="291737"/>
            <a:ext cx="10324601" cy="1049383"/>
          </a:xfrm>
          <a:effectLst/>
        </p:spPr>
        <p:txBody>
          <a:bodyPr>
            <a:normAutofit/>
          </a:bodyPr>
          <a:lstStyle/>
          <a:p>
            <a:r>
              <a:rPr lang="en-US" altLang="zh-TW" sz="32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eggPlant</a:t>
            </a:r>
            <a:r>
              <a:rPr lang="en-US" altLang="zh-TW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Performance delivers future-proofed performance testing</a:t>
            </a:r>
            <a:endParaRPr lang="zh-TW" altLang="en-US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Rounded Rectangle 16">
            <a:extLst>
              <a:ext uri="{FF2B5EF4-FFF2-40B4-BE49-F238E27FC236}">
                <a16:creationId xmlns:a16="http://schemas.microsoft.com/office/drawing/2014/main" id="{553C5B57-DD1E-467C-B134-003A9D4AA167}"/>
              </a:ext>
            </a:extLst>
          </p:cNvPr>
          <p:cNvSpPr/>
          <p:nvPr/>
        </p:nvSpPr>
        <p:spPr bwMode="auto">
          <a:xfrm>
            <a:off x="1359153" y="1953048"/>
            <a:ext cx="3075687" cy="720080"/>
          </a:xfrm>
          <a:prstGeom prst="roundRect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57188" indent="90488" defTabSz="449263"/>
            <a:endParaRPr lang="en-GB" sz="1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 descr="TP-Tools.png">
            <a:extLst>
              <a:ext uri="{FF2B5EF4-FFF2-40B4-BE49-F238E27FC236}">
                <a16:creationId xmlns:a16="http://schemas.microsoft.com/office/drawing/2014/main" id="{5820AE22-8E9C-4225-91BC-889D4063C0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283" y="2175422"/>
            <a:ext cx="317690" cy="2753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078D92-C573-4977-9BBF-F6D9B105B6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8435" y="2188283"/>
            <a:ext cx="2449731" cy="262471"/>
          </a:xfrm>
          <a:prstGeom prst="rect">
            <a:avLst/>
          </a:prstGeom>
        </p:spPr>
      </p:pic>
      <p:pic>
        <p:nvPicPr>
          <p:cNvPr id="9" name="Picture 8" descr="TP-Expo-server.png">
            <a:extLst>
              <a:ext uri="{FF2B5EF4-FFF2-40B4-BE49-F238E27FC236}">
                <a16:creationId xmlns:a16="http://schemas.microsoft.com/office/drawing/2014/main" id="{9B5943EF-A7F3-40F3-9AD4-4A10C3657E9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4793" y="5391599"/>
            <a:ext cx="1028540" cy="677683"/>
          </a:xfrm>
          <a:prstGeom prst="rect">
            <a:avLst/>
          </a:prstGeom>
        </p:spPr>
      </p:pic>
      <p:pic>
        <p:nvPicPr>
          <p:cNvPr id="10" name="Picture 9" descr="TP-Two-way-grey.png">
            <a:extLst>
              <a:ext uri="{FF2B5EF4-FFF2-40B4-BE49-F238E27FC236}">
                <a16:creationId xmlns:a16="http://schemas.microsoft.com/office/drawing/2014/main" id="{6A3E0D57-40F9-41E7-9FED-C9E5BBD7A2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04558" y="4129050"/>
            <a:ext cx="2025523" cy="197866"/>
          </a:xfrm>
          <a:prstGeom prst="rect">
            <a:avLst/>
          </a:prstGeom>
        </p:spPr>
      </p:pic>
      <p:pic>
        <p:nvPicPr>
          <p:cNvPr id="11" name="Picture 10" descr="TP-Two-way-grey.png">
            <a:extLst>
              <a:ext uri="{FF2B5EF4-FFF2-40B4-BE49-F238E27FC236}">
                <a16:creationId xmlns:a16="http://schemas.microsoft.com/office/drawing/2014/main" id="{4CEF527A-D2E1-47E0-8BE6-31538A95F2B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688100" y="4129050"/>
            <a:ext cx="2025523" cy="197866"/>
          </a:xfrm>
          <a:prstGeom prst="rect">
            <a:avLst/>
          </a:prstGeom>
        </p:spPr>
      </p:pic>
      <p:pic>
        <p:nvPicPr>
          <p:cNvPr id="12" name="Picture 11" descr="TP-Two-way-grey.png">
            <a:extLst>
              <a:ext uri="{FF2B5EF4-FFF2-40B4-BE49-F238E27FC236}">
                <a16:creationId xmlns:a16="http://schemas.microsoft.com/office/drawing/2014/main" id="{CAC62B1C-771D-4AFB-839D-A197669C8A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994168" y="4129050"/>
            <a:ext cx="2025523" cy="197866"/>
          </a:xfrm>
          <a:prstGeom prst="rect">
            <a:avLst/>
          </a:prstGeom>
        </p:spPr>
      </p:pic>
      <p:pic>
        <p:nvPicPr>
          <p:cNvPr id="13" name="Picture 12" descr="TP-Two-way-grey.png">
            <a:extLst>
              <a:ext uri="{FF2B5EF4-FFF2-40B4-BE49-F238E27FC236}">
                <a16:creationId xmlns:a16="http://schemas.microsoft.com/office/drawing/2014/main" id="{556A72EB-FAB3-41C4-BDF3-689D5A6B0C8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92128" y="4129051"/>
            <a:ext cx="2025523" cy="1978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D08D6A2-43DC-4DD3-816A-30254805C2B0}"/>
              </a:ext>
            </a:extLst>
          </p:cNvPr>
          <p:cNvSpPr/>
          <p:nvPr/>
        </p:nvSpPr>
        <p:spPr>
          <a:xfrm>
            <a:off x="5653889" y="2322215"/>
            <a:ext cx="4965228" cy="7018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ea typeface="Arial" charset="0"/>
                <a:cs typeface="Arial" charset="0"/>
              </a:rPr>
              <a:t>Future proofed, comprehensive technology support for web, Citrix, client-side .NET and Java, and TCP/UDP.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490E80-C27E-46BE-85AA-715DC9E8D61D}"/>
              </a:ext>
            </a:extLst>
          </p:cNvPr>
          <p:cNvSpPr/>
          <p:nvPr/>
        </p:nvSpPr>
        <p:spPr>
          <a:xfrm>
            <a:off x="5646843" y="3285488"/>
            <a:ext cx="4972669" cy="68449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ea typeface="Arial" charset="0"/>
                <a:cs typeface="Arial" charset="0"/>
              </a:rPr>
              <a:t>Easy and productive test script creation tools designed designed to get test teams up and running quickly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40D4A5-138A-4FF4-97FA-F63A4AD06991}"/>
              </a:ext>
            </a:extLst>
          </p:cNvPr>
          <p:cNvSpPr/>
          <p:nvPr/>
        </p:nvSpPr>
        <p:spPr>
          <a:xfrm>
            <a:off x="5646844" y="4250203"/>
            <a:ext cx="4972669" cy="69939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ea typeface="Arial" charset="0"/>
                <a:cs typeface="Arial" charset="0"/>
              </a:rPr>
              <a:t>Cloud-based, distributed, load injection to easily scale to real-world user load simulations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9CD9A5-ACDB-4C7B-A092-9C0BDAF08939}"/>
              </a:ext>
            </a:extLst>
          </p:cNvPr>
          <p:cNvSpPr/>
          <p:nvPr/>
        </p:nvSpPr>
        <p:spPr>
          <a:xfrm>
            <a:off x="5646843" y="5211048"/>
            <a:ext cx="4972669" cy="85823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ea typeface="Arial" charset="0"/>
                <a:cs typeface="Arial" charset="0"/>
              </a:rPr>
              <a:t>Powerful analysis and reporting supports quick issue resolution. Dynamic test control and monitoring deliver full control your automated tests while running </a:t>
            </a:r>
          </a:p>
        </p:txBody>
      </p:sp>
    </p:spTree>
    <p:extLst>
      <p:ext uri="{BB962C8B-B14F-4D97-AF65-F5344CB8AC3E}">
        <p14:creationId xmlns:p14="http://schemas.microsoft.com/office/powerpoint/2010/main" val="290105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6A4F0-5842-46D2-8B5B-FA360D8F2B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47690"/>
            <a:ext cx="5181600" cy="2038975"/>
          </a:xfrm>
        </p:spPr>
        <p:txBody>
          <a:bodyPr>
            <a:normAutofit/>
          </a:bodyPr>
          <a:lstStyle/>
          <a:p>
            <a:r>
              <a:rPr lang="en-US" altLang="zh-TW" sz="1800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Test environment validation, installation and configuration</a:t>
            </a:r>
          </a:p>
          <a:p>
            <a:r>
              <a:rPr lang="en-US" altLang="zh-TW" sz="1800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Training and best practices sessions</a:t>
            </a:r>
          </a:p>
          <a:p>
            <a:r>
              <a:rPr lang="en-US" altLang="zh-TW" sz="1800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Co-developed automation scripts </a:t>
            </a:r>
          </a:p>
          <a:p>
            <a:r>
              <a:rPr lang="en-US" altLang="zh-TW" sz="1800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Unlimited email and web based support</a:t>
            </a: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4A851196-73EA-4A73-8EA3-68292FFAE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57" y="291737"/>
            <a:ext cx="10324601" cy="1049383"/>
          </a:xfrm>
          <a:effectLst/>
        </p:spPr>
        <p:txBody>
          <a:bodyPr>
            <a:normAutofit/>
          </a:bodyPr>
          <a:lstStyle/>
          <a:p>
            <a:r>
              <a:rPr lang="en-US" altLang="zh-TW" sz="32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FastStart</a:t>
            </a:r>
            <a:r>
              <a:rPr lang="en-US" altLang="zh-TW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Services, best practices and unlimited support for successful adoption</a:t>
            </a:r>
            <a:endParaRPr lang="zh-TW" altLang="en-US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9169272B-A7CA-49F7-B15B-0B52285249F8}"/>
              </a:ext>
            </a:extLst>
          </p:cNvPr>
          <p:cNvSpPr>
            <a:spLocks noChangeAspect="1"/>
          </p:cNvSpPr>
          <p:nvPr/>
        </p:nvSpPr>
        <p:spPr bwMode="auto">
          <a:xfrm>
            <a:off x="9710588" y="2246013"/>
            <a:ext cx="1279062" cy="1720667"/>
          </a:xfrm>
          <a:prstGeom prst="roundRect">
            <a:avLst>
              <a:gd name="adj" fmla="val 1179"/>
            </a:avLst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449263"/>
            <a:endParaRPr lang="en-GB" sz="1000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322D63-AB41-4DD6-B3CB-E7FED3F482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282" y="2360805"/>
            <a:ext cx="836454" cy="3102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5CEF98-84C3-4677-9458-E907BA0B4F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00" y="2216342"/>
            <a:ext cx="2387600" cy="288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25C05A-2A3F-4565-9060-A65C194997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7493" y="2227043"/>
            <a:ext cx="3116250" cy="32429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F3E75C-786B-4BC7-92ED-48D3C8FEE568}"/>
              </a:ext>
            </a:extLst>
          </p:cNvPr>
          <p:cNvSpPr txBox="1"/>
          <p:nvPr/>
        </p:nvSpPr>
        <p:spPr>
          <a:xfrm>
            <a:off x="6794662" y="2816858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Continue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&amp; grow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1BC594-32D2-4CDD-AFD5-27DC0D3840BB}"/>
              </a:ext>
            </a:extLst>
          </p:cNvPr>
          <p:cNvSpPr txBox="1"/>
          <p:nvPr/>
        </p:nvSpPr>
        <p:spPr>
          <a:xfrm>
            <a:off x="8092086" y="2816858"/>
            <a:ext cx="1038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Deploy &amp; transition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012343-D6FD-40F6-A095-3571AC1E995F}"/>
              </a:ext>
            </a:extLst>
          </p:cNvPr>
          <p:cNvSpPr txBox="1"/>
          <p:nvPr/>
        </p:nvSpPr>
        <p:spPr>
          <a:xfrm>
            <a:off x="7523980" y="2104019"/>
            <a:ext cx="7232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KICK-OFF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5AA71A-4878-4D89-AE78-D3FB78CEC3A7}"/>
              </a:ext>
            </a:extLst>
          </p:cNvPr>
          <p:cNvSpPr txBox="1"/>
          <p:nvPr/>
        </p:nvSpPr>
        <p:spPr>
          <a:xfrm>
            <a:off x="7529590" y="4741399"/>
            <a:ext cx="712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Engage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5C984F-063A-4032-B0B1-25549B2581C7}"/>
              </a:ext>
            </a:extLst>
          </p:cNvPr>
          <p:cNvSpPr txBox="1"/>
          <p:nvPr/>
        </p:nvSpPr>
        <p:spPr>
          <a:xfrm>
            <a:off x="7500929" y="3804026"/>
            <a:ext cx="6815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endParaRPr lang="en-GB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B4FEC8-00C3-46DE-8F8A-873106FD0746}"/>
              </a:ext>
            </a:extLst>
          </p:cNvPr>
          <p:cNvSpPr txBox="1"/>
          <p:nvPr/>
        </p:nvSpPr>
        <p:spPr>
          <a:xfrm>
            <a:off x="9980294" y="4137988"/>
            <a:ext cx="1253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latin typeface="Arial" charset="0"/>
                <a:ea typeface="Arial" charset="0"/>
                <a:cs typeface="Arial" charset="0"/>
              </a:rPr>
              <a:t>eggPlant</a:t>
            </a:r>
            <a:endParaRPr lang="en-GB" sz="1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GB" sz="1000" dirty="0">
                <a:latin typeface="Arial" charset="0"/>
                <a:ea typeface="Arial" charset="0"/>
                <a:cs typeface="Arial" charset="0"/>
              </a:rPr>
              <a:t>Community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3E07C2-F6AE-4A4E-987A-AAC61DE816EF}"/>
              </a:ext>
            </a:extLst>
          </p:cNvPr>
          <p:cNvSpPr txBox="1"/>
          <p:nvPr/>
        </p:nvSpPr>
        <p:spPr>
          <a:xfrm>
            <a:off x="9980294" y="4728581"/>
            <a:ext cx="1253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charset="0"/>
                <a:ea typeface="Arial" charset="0"/>
                <a:cs typeface="Arial" charset="0"/>
              </a:rPr>
              <a:t>Documentation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2AAA86-33B4-49B4-82D9-DC2487979789}"/>
              </a:ext>
            </a:extLst>
          </p:cNvPr>
          <p:cNvSpPr txBox="1"/>
          <p:nvPr/>
        </p:nvSpPr>
        <p:spPr>
          <a:xfrm>
            <a:off x="9980294" y="5241680"/>
            <a:ext cx="1253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charset="0"/>
                <a:ea typeface="Arial" charset="0"/>
                <a:cs typeface="Arial" charset="0"/>
              </a:rPr>
              <a:t>Email support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D8EDB6-56C1-476D-BBDA-7DB0292134D7}"/>
              </a:ext>
            </a:extLst>
          </p:cNvPr>
          <p:cNvSpPr txBox="1"/>
          <p:nvPr/>
        </p:nvSpPr>
        <p:spPr>
          <a:xfrm>
            <a:off x="9714019" y="3517224"/>
            <a:ext cx="1284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Arial" charset="0"/>
                <a:ea typeface="Arial" charset="0"/>
                <a:cs typeface="Arial" charset="0"/>
              </a:rPr>
              <a:t>Technical </a:t>
            </a:r>
            <a:br>
              <a:rPr lang="en-GB" sz="1000" dirty="0">
                <a:latin typeface="Arial" charset="0"/>
                <a:ea typeface="Arial" charset="0"/>
                <a:cs typeface="Arial" charset="0"/>
              </a:rPr>
            </a:br>
            <a:r>
              <a:rPr lang="en-GB" sz="1000" dirty="0">
                <a:latin typeface="Arial" charset="0"/>
                <a:ea typeface="Arial" charset="0"/>
                <a:cs typeface="Arial" charset="0"/>
              </a:rPr>
              <a:t>Account Manager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91B869-3DCF-438B-9EC8-EEF667459E95}"/>
              </a:ext>
            </a:extLst>
          </p:cNvPr>
          <p:cNvSpPr txBox="1"/>
          <p:nvPr/>
        </p:nvSpPr>
        <p:spPr>
          <a:xfrm>
            <a:off x="9724565" y="2653819"/>
            <a:ext cx="1266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Arial" charset="0"/>
                <a:ea typeface="Arial" charset="0"/>
                <a:cs typeface="Arial" charset="0"/>
              </a:rPr>
              <a:t>Account</a:t>
            </a:r>
            <a:br>
              <a:rPr lang="en-GB" sz="1000" dirty="0">
                <a:latin typeface="Arial" charset="0"/>
                <a:ea typeface="Arial" charset="0"/>
                <a:cs typeface="Arial" charset="0"/>
              </a:rPr>
            </a:br>
            <a:r>
              <a:rPr lang="en-GB" sz="1000" dirty="0">
                <a:latin typeface="Arial" charset="0"/>
                <a:ea typeface="Arial" charset="0"/>
                <a:cs typeface="Arial" charset="0"/>
              </a:rPr>
              <a:t>Manager</a:t>
            </a:r>
          </a:p>
        </p:txBody>
      </p:sp>
    </p:spTree>
    <p:extLst>
      <p:ext uri="{BB962C8B-B14F-4D97-AF65-F5344CB8AC3E}">
        <p14:creationId xmlns:p14="http://schemas.microsoft.com/office/powerpoint/2010/main" val="4174091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4CD25689-74D0-4DF7-A3F1-3DE434DF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57" y="248194"/>
            <a:ext cx="10324601" cy="1049383"/>
          </a:xfrm>
          <a:effectLst/>
        </p:spPr>
        <p:txBody>
          <a:bodyPr>
            <a:normAutofit/>
          </a:bodyPr>
          <a:lstStyle/>
          <a:p>
            <a:r>
              <a:rPr lang="en-US" altLang="zh-TW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Customers and Sectors</a:t>
            </a:r>
            <a:endParaRPr lang="zh-TW" altLang="en-US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5F3121-DB0D-4688-A3EC-52B9717A46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0840" y="4320886"/>
            <a:ext cx="1025451" cy="1025451"/>
          </a:xfrm>
          <a:prstGeom prst="rect">
            <a:avLst/>
          </a:prstGeom>
        </p:spPr>
      </p:pic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6EA460B4-3CC6-4399-B2B0-BA5BEA63D742}"/>
              </a:ext>
            </a:extLst>
          </p:cNvPr>
          <p:cNvSpPr>
            <a:spLocks/>
          </p:cNvSpPr>
          <p:nvPr/>
        </p:nvSpPr>
        <p:spPr bwMode="auto">
          <a:xfrm>
            <a:off x="659970" y="1781494"/>
            <a:ext cx="1305489" cy="317094"/>
          </a:xfrm>
          <a:prstGeom prst="roundRect">
            <a:avLst>
              <a:gd name="adj" fmla="val 1179"/>
            </a:avLst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449263"/>
            <a:r>
              <a:rPr lang="en-GB" sz="1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Telco</a:t>
            </a:r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2B9D961C-E8E6-47CB-ADB7-62E1865E92C2}"/>
              </a:ext>
            </a:extLst>
          </p:cNvPr>
          <p:cNvSpPr>
            <a:spLocks/>
          </p:cNvSpPr>
          <p:nvPr/>
        </p:nvSpPr>
        <p:spPr bwMode="auto">
          <a:xfrm>
            <a:off x="2478047" y="1781494"/>
            <a:ext cx="1305489" cy="317094"/>
          </a:xfrm>
          <a:prstGeom prst="roundRect">
            <a:avLst>
              <a:gd name="adj" fmla="val 1179"/>
            </a:avLst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449263"/>
            <a:r>
              <a:rPr lang="en-GB" sz="1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Enterprise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24B6BF69-06B3-4980-B348-844E78909EEE}"/>
              </a:ext>
            </a:extLst>
          </p:cNvPr>
          <p:cNvSpPr>
            <a:spLocks/>
          </p:cNvSpPr>
          <p:nvPr/>
        </p:nvSpPr>
        <p:spPr bwMode="auto">
          <a:xfrm>
            <a:off x="4423125" y="1781494"/>
            <a:ext cx="1305489" cy="317094"/>
          </a:xfrm>
          <a:prstGeom prst="roundRect">
            <a:avLst>
              <a:gd name="adj" fmla="val 1179"/>
            </a:avLst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449263"/>
            <a:r>
              <a:rPr lang="en-GB" sz="1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Finance</a:t>
            </a: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A52649EB-F812-4544-9581-7A017F2A4026}"/>
              </a:ext>
            </a:extLst>
          </p:cNvPr>
          <p:cNvSpPr>
            <a:spLocks/>
          </p:cNvSpPr>
          <p:nvPr/>
        </p:nvSpPr>
        <p:spPr bwMode="auto">
          <a:xfrm>
            <a:off x="6328104" y="1781494"/>
            <a:ext cx="1305489" cy="317094"/>
          </a:xfrm>
          <a:prstGeom prst="roundRect">
            <a:avLst>
              <a:gd name="adj" fmla="val 1179"/>
            </a:avLst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449263"/>
            <a:r>
              <a:rPr lang="en-GB" sz="1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Retail</a:t>
            </a: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E4AA372B-1CF5-49A1-808A-EA0B799182E1}"/>
              </a:ext>
            </a:extLst>
          </p:cNvPr>
          <p:cNvSpPr>
            <a:spLocks/>
          </p:cNvSpPr>
          <p:nvPr/>
        </p:nvSpPr>
        <p:spPr bwMode="auto">
          <a:xfrm>
            <a:off x="8316092" y="1781494"/>
            <a:ext cx="1305489" cy="317094"/>
          </a:xfrm>
          <a:prstGeom prst="roundRect">
            <a:avLst>
              <a:gd name="adj" fmla="val 1179"/>
            </a:avLst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449263"/>
            <a:r>
              <a:rPr lang="en-GB" sz="1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Media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B6694E5-59B9-4952-8B05-EE466DEBFE62}"/>
              </a:ext>
            </a:extLst>
          </p:cNvPr>
          <p:cNvSpPr>
            <a:spLocks/>
          </p:cNvSpPr>
          <p:nvPr/>
        </p:nvSpPr>
        <p:spPr bwMode="auto">
          <a:xfrm>
            <a:off x="10192066" y="1781494"/>
            <a:ext cx="1305489" cy="317094"/>
          </a:xfrm>
          <a:prstGeom prst="roundRect">
            <a:avLst>
              <a:gd name="adj" fmla="val 1179"/>
            </a:avLst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449263"/>
            <a:r>
              <a:rPr lang="en-GB" sz="1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Engineering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E3D6AD-9E4E-4E2D-A1F9-7998F07901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1298" y="2335439"/>
            <a:ext cx="664535" cy="6645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DEFBBE-9705-4970-B60E-30C0E8A67C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8282" y="3674115"/>
            <a:ext cx="770566" cy="7705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748FBE-11B1-4EF5-B328-0459134EC8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8555" y="4978125"/>
            <a:ext cx="940563" cy="9405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3A6D4A3-B92F-4CD6-A2CB-3F7B62BB1DD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383" y="2325769"/>
            <a:ext cx="832972" cy="5143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2542A3-85EB-4E34-8080-971586A1B21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009" y="3533448"/>
            <a:ext cx="971720" cy="6452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604E687-06BB-4699-99D8-CAEFCF66AA7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9898" y="4034327"/>
            <a:ext cx="1111943" cy="11119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B4D02D9-8594-46D4-BE7A-E2CA0BD6589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3942" y="5051010"/>
            <a:ext cx="1263854" cy="84256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A4B24A1-1CF5-46B0-964F-49AB15610FCB}"/>
              </a:ext>
            </a:extLst>
          </p:cNvPr>
          <p:cNvCxnSpPr/>
          <p:nvPr/>
        </p:nvCxnSpPr>
        <p:spPr>
          <a:xfrm>
            <a:off x="2200232" y="2209536"/>
            <a:ext cx="22159" cy="3577506"/>
          </a:xfrm>
          <a:prstGeom prst="line">
            <a:avLst/>
          </a:prstGeom>
          <a:ln w="3175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5A1DAC4-F4CE-4379-B254-CE04C1701FC7}"/>
              </a:ext>
            </a:extLst>
          </p:cNvPr>
          <p:cNvCxnSpPr/>
          <p:nvPr/>
        </p:nvCxnSpPr>
        <p:spPr>
          <a:xfrm>
            <a:off x="4087674" y="2209536"/>
            <a:ext cx="22159" cy="3577506"/>
          </a:xfrm>
          <a:prstGeom prst="line">
            <a:avLst/>
          </a:prstGeom>
          <a:ln w="3175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128D68-89B0-45A0-A1FC-AF8612A5E824}"/>
              </a:ext>
            </a:extLst>
          </p:cNvPr>
          <p:cNvCxnSpPr/>
          <p:nvPr/>
        </p:nvCxnSpPr>
        <p:spPr>
          <a:xfrm>
            <a:off x="7989213" y="2209536"/>
            <a:ext cx="22159" cy="3577506"/>
          </a:xfrm>
          <a:prstGeom prst="line">
            <a:avLst/>
          </a:prstGeom>
          <a:ln w="3175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804BFBE-42FA-4740-B7B8-4A3F7E4AE039}"/>
              </a:ext>
            </a:extLst>
          </p:cNvPr>
          <p:cNvCxnSpPr/>
          <p:nvPr/>
        </p:nvCxnSpPr>
        <p:spPr>
          <a:xfrm>
            <a:off x="6022283" y="2209536"/>
            <a:ext cx="22159" cy="3577506"/>
          </a:xfrm>
          <a:prstGeom prst="line">
            <a:avLst/>
          </a:prstGeom>
          <a:ln w="3175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FD9B0B-5667-4A71-BC6B-46AC10AFB9F9}"/>
              </a:ext>
            </a:extLst>
          </p:cNvPr>
          <p:cNvCxnSpPr/>
          <p:nvPr/>
        </p:nvCxnSpPr>
        <p:spPr>
          <a:xfrm>
            <a:off x="9904141" y="2218678"/>
            <a:ext cx="22159" cy="3577506"/>
          </a:xfrm>
          <a:prstGeom prst="line">
            <a:avLst/>
          </a:prstGeom>
          <a:ln w="3175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http://cdn.corporate.walmart.com/resource/assets-bsp3/images/corp/walmart-logo.64968e7648c4bbc87f823a1eff1d6bc7.png">
            <a:extLst>
              <a:ext uri="{FF2B5EF4-FFF2-40B4-BE49-F238E27FC236}">
                <a16:creationId xmlns:a16="http://schemas.microsoft.com/office/drawing/2014/main" id="{4768A1E0-FD8A-408C-BE94-655A878F4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9799" y="2413978"/>
            <a:ext cx="1282099" cy="3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2C23C74-C5A4-4AD4-A1BD-74DF5440289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281" y="2959412"/>
            <a:ext cx="893135" cy="3749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7C7CA8C-67F3-4A2E-8A8A-6DAC3A4DF2A0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1984" y="3487375"/>
            <a:ext cx="1297728" cy="97329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577144E-347D-4014-87CF-748F1ECED69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373" y="4555635"/>
            <a:ext cx="1142951" cy="64291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D723EC9-9505-4663-B121-F3F463F43C21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769" y="5442378"/>
            <a:ext cx="1114159" cy="2228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BA2BBDA-1390-4396-9424-9874963A4D87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4175" y="2374887"/>
            <a:ext cx="1080492" cy="4245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48DFBB0-C1A3-445C-8AF1-786D947223DB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2616" y="3046872"/>
            <a:ext cx="492440" cy="7552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245F99E-A410-425B-8F63-2C0F9BEFDC51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195" y="4076288"/>
            <a:ext cx="881281" cy="77423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AAEFF1E-6A88-4E30-A4B4-EC458FD830AD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071" y="5013196"/>
            <a:ext cx="1049531" cy="16644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3F55993-65D1-44B3-8E8D-0A118FD7DF65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479" y="5403241"/>
            <a:ext cx="1142715" cy="32396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0C90449-B249-4A82-8738-3F4FB10B21AC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317" y="5567379"/>
            <a:ext cx="1160987" cy="22639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F18EF10-1C8E-45F9-80AF-2AD2031D2925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763" y="4560284"/>
            <a:ext cx="882094" cy="88209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B2BE584-C87E-4762-ADE6-709E454ECCFE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0532" y="3745840"/>
            <a:ext cx="1008557" cy="689443"/>
          </a:xfrm>
          <a:prstGeom prst="rect">
            <a:avLst/>
          </a:prstGeom>
        </p:spPr>
      </p:pic>
      <p:pic>
        <p:nvPicPr>
          <p:cNvPr id="38" name="Picture 37" descr="https://upload.wikimedia.org/wikipedia/de/thumb/f/ff/Nationwide_Building_Society_logo.svg/2000px-Nationwide_Building_Society_logo.svg.png">
            <a:extLst>
              <a:ext uri="{FF2B5EF4-FFF2-40B4-BE49-F238E27FC236}">
                <a16:creationId xmlns:a16="http://schemas.microsoft.com/office/drawing/2014/main" id="{D92AD7E2-319E-48BE-830B-F2584FFCD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1572" y="3085653"/>
            <a:ext cx="1308595" cy="31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96C931F-1057-4555-B29C-F88D621205D1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511" y="2373375"/>
            <a:ext cx="1224406" cy="26814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204F1D6-5812-4C10-91B5-31A0BB9AAF2F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06" y="2906844"/>
            <a:ext cx="1346016" cy="23084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B8DEC85-A191-453C-9CBF-6ABF5DAAE247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494" y="5038500"/>
            <a:ext cx="492440" cy="75527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CE0C681-C0AA-4166-8AC3-118B52ED5628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095" y="4134282"/>
            <a:ext cx="757238" cy="75723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698FAE0-B5E1-47D2-A7AD-CF73933FEEE5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026" y="3474943"/>
            <a:ext cx="1117377" cy="39834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C151E36-AC82-4715-8911-9127E02593C6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9739" y="2361560"/>
            <a:ext cx="650142" cy="55992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6446DA9-0BAA-4FA1-9652-203575573A27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7112" y="3195582"/>
            <a:ext cx="1295397" cy="20544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2263309-3B66-441A-BFDC-6300FE65B7FB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552" y="3275728"/>
            <a:ext cx="1354027" cy="27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09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B8480-FA56-4A17-9476-7BA1C3B5E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6744" y="2145988"/>
            <a:ext cx="7130935" cy="17206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1600" b="1" dirty="0">
                <a:solidFill>
                  <a:schemeClr val="accent5">
                    <a:lumMod val="75000"/>
                  </a:schemeClr>
                </a:solidFill>
                <a:ea typeface="Arial" charset="0"/>
                <a:cs typeface="Arial" charset="0"/>
              </a:rPr>
              <a:t>One of the largest global mortgage and financial service providers and an industry leader in digital technology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Delivering several new app services including smart watch and digital wallet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Testing over 250 device and browser combinations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Need remote testing while maintaining the highest security standards</a:t>
            </a:r>
            <a:endParaRPr lang="en-US" altLang="zh-TW" sz="1600" b="1" dirty="0">
              <a:solidFill>
                <a:schemeClr val="accent1">
                  <a:lumMod val="50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D8F71780-5C20-4789-98F5-DA519222B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57" y="248194"/>
            <a:ext cx="10324601" cy="1049383"/>
          </a:xfrm>
          <a:effectLst/>
        </p:spPr>
        <p:txBody>
          <a:bodyPr>
            <a:normAutofit/>
          </a:bodyPr>
          <a:lstStyle/>
          <a:p>
            <a:r>
              <a:rPr lang="en-US" altLang="zh-TW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Digital banking transformation at Nationwide</a:t>
            </a:r>
            <a:endParaRPr lang="zh-TW" altLang="en-US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A95889-6C4F-4AEB-8AB4-FE194E7733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658" y="2064792"/>
            <a:ext cx="1746250" cy="3603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93933C-96D8-46C5-8B0D-442758CC20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6130" y="2507489"/>
            <a:ext cx="1555020" cy="2749871"/>
          </a:xfrm>
          <a:prstGeom prst="rect">
            <a:avLst/>
          </a:prstGeom>
        </p:spPr>
      </p:pic>
      <p:pic>
        <p:nvPicPr>
          <p:cNvPr id="8" name="Picture 7" descr="https://upload.wikimedia.org/wikipedia/de/thumb/f/ff/Nationwide_Building_Society_logo.svg/2000px-Nationwide_Building_Society_logo.svg.png">
            <a:extLst>
              <a:ext uri="{FF2B5EF4-FFF2-40B4-BE49-F238E27FC236}">
                <a16:creationId xmlns:a16="http://schemas.microsoft.com/office/drawing/2014/main" id="{B34C16C3-FC78-4635-90DB-F59013FB6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745" y="1429517"/>
            <a:ext cx="1955680" cy="471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F67A005-7130-48AF-AF47-6770741CEC8A}"/>
              </a:ext>
            </a:extLst>
          </p:cNvPr>
          <p:cNvSpPr txBox="1">
            <a:spLocks/>
          </p:cNvSpPr>
          <p:nvPr/>
        </p:nvSpPr>
        <p:spPr>
          <a:xfrm>
            <a:off x="976743" y="4111757"/>
            <a:ext cx="7130936" cy="1720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None/>
            </a:pPr>
            <a:r>
              <a:rPr lang="en-US" altLang="zh-TW" sz="1600" b="1" dirty="0" err="1">
                <a:solidFill>
                  <a:schemeClr val="accent5">
                    <a:lumMod val="75000"/>
                  </a:schemeClr>
                </a:solidFill>
                <a:ea typeface="Arial" charset="0"/>
                <a:cs typeface="Arial" charset="0"/>
              </a:rPr>
              <a:t>TestPlant</a:t>
            </a:r>
            <a:r>
              <a:rPr lang="en-US" altLang="zh-TW" sz="1600" b="1" dirty="0">
                <a:solidFill>
                  <a:schemeClr val="accent5">
                    <a:lumMod val="75000"/>
                  </a:schemeClr>
                </a:solidFill>
                <a:ea typeface="Arial" charset="0"/>
                <a:cs typeface="Arial" charset="0"/>
              </a:rPr>
              <a:t> delivered...</a:t>
            </a:r>
          </a:p>
          <a:p>
            <a:pPr>
              <a:spcBef>
                <a:spcPts val="0"/>
              </a:spcBef>
              <a:spcAft>
                <a:spcPts val="9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Secure, remote testing capabilities with </a:t>
            </a:r>
            <a:r>
              <a:rPr lang="en-US" altLang="zh-TW" sz="1600" dirty="0" err="1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eggPlant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 Functional, </a:t>
            </a:r>
            <a:r>
              <a:rPr lang="en-US" altLang="zh-TW" sz="1600" dirty="0" err="1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eggCloud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 and </a:t>
            </a:r>
            <a:r>
              <a:rPr lang="en-US" altLang="zh-TW" sz="1600" dirty="0" err="1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eggIntegration</a:t>
            </a:r>
            <a:endParaRPr lang="en-US" altLang="zh-TW" sz="1600" dirty="0">
              <a:solidFill>
                <a:schemeClr val="accent1">
                  <a:lumMod val="50000"/>
                </a:schemeClr>
              </a:solidFill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9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Scaled testing to 50 remote testers across a wide range of platforms</a:t>
            </a:r>
          </a:p>
          <a:p>
            <a:pPr>
              <a:spcBef>
                <a:spcPts val="0"/>
              </a:spcBef>
              <a:spcAft>
                <a:spcPts val="9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Ease of integration with existing development and Citrix infrastructures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6D806F-380D-49D3-B3C6-DFA5C5CC8C28}"/>
              </a:ext>
            </a:extLst>
          </p:cNvPr>
          <p:cNvSpPr txBox="1"/>
          <p:nvPr/>
        </p:nvSpPr>
        <p:spPr>
          <a:xfrm>
            <a:off x="1067389" y="6110727"/>
            <a:ext cx="101666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>
                <a:solidFill>
                  <a:srgbClr val="00B0F0"/>
                </a:solidFill>
                <a:ea typeface="Arial" charset="0"/>
                <a:cs typeface="Arial" charset="0"/>
              </a:rPr>
              <a:t>We worked closely with </a:t>
            </a:r>
            <a:r>
              <a:rPr lang="en-US" sz="1100" i="1" dirty="0" err="1">
                <a:solidFill>
                  <a:srgbClr val="00B0F0"/>
                </a:solidFill>
                <a:ea typeface="Arial" charset="0"/>
                <a:cs typeface="Arial" charset="0"/>
              </a:rPr>
              <a:t>TestPlant</a:t>
            </a:r>
            <a:r>
              <a:rPr lang="en-US" sz="1100" i="1" dirty="0">
                <a:solidFill>
                  <a:srgbClr val="00B0F0"/>
                </a:solidFill>
                <a:ea typeface="Arial" charset="0"/>
                <a:cs typeface="Arial" charset="0"/>
              </a:rPr>
              <a:t> on the development and implementation of the new architecture needed to support our remote testing goals, and the support team was incredibly helpful throughout the process,”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746725-4E16-4116-9FF7-C3CD07780D2F}"/>
              </a:ext>
            </a:extLst>
          </p:cNvPr>
          <p:cNvCxnSpPr>
            <a:cxnSpLocks/>
          </p:cNvCxnSpPr>
          <p:nvPr/>
        </p:nvCxnSpPr>
        <p:spPr>
          <a:xfrm>
            <a:off x="1067389" y="6018850"/>
            <a:ext cx="10166669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548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7ED73-9447-4675-914E-6D5553BB8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186635"/>
            <a:ext cx="6546670" cy="22932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1500" b="1" dirty="0">
                <a:solidFill>
                  <a:schemeClr val="accent5">
                    <a:lumMod val="75000"/>
                  </a:schemeClr>
                </a:solidFill>
                <a:ea typeface="Arial" charset="0"/>
                <a:cs typeface="Arial" charset="0"/>
              </a:rPr>
              <a:t>Japan’s largest telco provider servicing over 68 million customers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zh-TW" sz="1500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Releasing new and innovative internet services while fulfilling a mission</a:t>
            </a:r>
            <a:br>
              <a:rPr lang="en-US" altLang="zh-TW" sz="1500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</a:br>
            <a:r>
              <a:rPr lang="en-US" altLang="zh-TW" sz="1500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to maintain a highly stable communications infrastructure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zh-TW" sz="1500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Needed to assure high-quality user services across different networks and content that can vary based on time-of-day and cloud environments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zh-TW" sz="1500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Previous solutions were not maintainable and lacked the automation to continuously monitor the quality of user facing services</a:t>
            </a: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4B493FEF-5969-4FD4-8115-76491B6AF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57" y="248194"/>
            <a:ext cx="10324601" cy="1049383"/>
          </a:xfrm>
          <a:effectLst/>
        </p:spPr>
        <p:txBody>
          <a:bodyPr>
            <a:normAutofit/>
          </a:bodyPr>
          <a:lstStyle/>
          <a:p>
            <a:r>
              <a:rPr lang="en-GB" altLang="zh-TW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Service Monitoring at NTT Docomo</a:t>
            </a:r>
            <a:endParaRPr lang="zh-TW" altLang="en-US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Picture 4" descr="https://upload.wikimedia.org/wikipedia/en/thumb/4/4f/NTT_DoCoMo_logo_2008.svg/1280px-NTT_DoCoMo_logo_2008.svg.png">
            <a:extLst>
              <a:ext uri="{FF2B5EF4-FFF2-40B4-BE49-F238E27FC236}">
                <a16:creationId xmlns:a16="http://schemas.microsoft.com/office/drawing/2014/main" id="{40DEFA8B-61FD-4105-A439-90D70D4E4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744" y="1476499"/>
            <a:ext cx="1955682" cy="391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nttdocomo.co.jp/english/service/entertainment/images/main.jpg">
            <a:extLst>
              <a:ext uri="{FF2B5EF4-FFF2-40B4-BE49-F238E27FC236}">
                <a16:creationId xmlns:a16="http://schemas.microsoft.com/office/drawing/2014/main" id="{6BCA76AD-B83A-4704-AFA7-7B571981B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3509" y="2186636"/>
            <a:ext cx="3299466" cy="1261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B4C198A-C09B-48D5-A490-7E3AD4662205}"/>
              </a:ext>
            </a:extLst>
          </p:cNvPr>
          <p:cNvSpPr txBox="1">
            <a:spLocks/>
          </p:cNvSpPr>
          <p:nvPr/>
        </p:nvSpPr>
        <p:spPr>
          <a:xfrm>
            <a:off x="838198" y="4281606"/>
            <a:ext cx="10224777" cy="1818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None/>
            </a:pPr>
            <a:r>
              <a:rPr lang="en-US" altLang="zh-TW" sz="1500" b="1" dirty="0" err="1">
                <a:solidFill>
                  <a:schemeClr val="accent5">
                    <a:lumMod val="75000"/>
                  </a:schemeClr>
                </a:solidFill>
                <a:ea typeface="Arial" charset="0"/>
                <a:cs typeface="Arial" charset="0"/>
              </a:rPr>
              <a:t>TestPlant</a:t>
            </a:r>
            <a:r>
              <a:rPr lang="en-US" altLang="zh-TW" sz="1500" b="1" dirty="0">
                <a:solidFill>
                  <a:schemeClr val="accent5">
                    <a:lumMod val="75000"/>
                  </a:schemeClr>
                </a:solidFill>
                <a:ea typeface="Arial" charset="0"/>
                <a:cs typeface="Arial" charset="0"/>
              </a:rPr>
              <a:t> delivered...</a:t>
            </a:r>
          </a:p>
          <a:p>
            <a:pPr>
              <a:spcBef>
                <a:spcPts val="0"/>
              </a:spcBef>
              <a:spcAft>
                <a:spcPts val="9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zh-TW" sz="1500" dirty="0" err="1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eggPlant</a:t>
            </a:r>
            <a:r>
              <a:rPr lang="en-US" altLang="zh-TW" sz="1500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 Functional adopted as core QA Automation and functional testing solution</a:t>
            </a:r>
          </a:p>
          <a:p>
            <a:pPr>
              <a:spcBef>
                <a:spcPts val="0"/>
              </a:spcBef>
              <a:spcAft>
                <a:spcPts val="9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zh-TW" sz="1500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Used high-precision image recognition technology records automatic services operations across multiple devices including iOS and Android</a:t>
            </a:r>
          </a:p>
          <a:p>
            <a:pPr>
              <a:spcBef>
                <a:spcPts val="0"/>
              </a:spcBef>
              <a:spcAft>
                <a:spcPts val="9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zh-TW" sz="1500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24/7 services monitoring system vastly improved user experience across platforms and networks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9E5CC8-2816-48F4-904F-9C709189806D}"/>
              </a:ext>
            </a:extLst>
          </p:cNvPr>
          <p:cNvSpPr txBox="1"/>
          <p:nvPr/>
        </p:nvSpPr>
        <p:spPr>
          <a:xfrm>
            <a:off x="988423" y="6283441"/>
            <a:ext cx="10166669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1100" i="1" dirty="0">
                <a:solidFill>
                  <a:srgbClr val="00B0F0"/>
                </a:solidFill>
                <a:ea typeface="Arial" charset="0"/>
                <a:cs typeface="Arial" charset="0"/>
              </a:rPr>
              <a:t>“This new automated service monitoring system [</a:t>
            </a:r>
            <a:r>
              <a:rPr lang="en-US" altLang="zh-TW" sz="1100" i="1" dirty="0" err="1">
                <a:solidFill>
                  <a:srgbClr val="00B0F0"/>
                </a:solidFill>
                <a:ea typeface="Arial" charset="0"/>
                <a:cs typeface="Arial" charset="0"/>
              </a:rPr>
              <a:t>eggPlant</a:t>
            </a:r>
            <a:r>
              <a:rPr lang="en-US" altLang="zh-TW" sz="1100" i="1" dirty="0">
                <a:solidFill>
                  <a:srgbClr val="00B0F0"/>
                </a:solidFill>
                <a:ea typeface="Arial" charset="0"/>
                <a:cs typeface="Arial" charset="0"/>
              </a:rPr>
              <a:t>] enables us to identify the degree of a failure from the viewpoint of users.” - NTT Service Operations Manager.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3892FE-64E4-4040-92EE-99E227C5BCC5}"/>
              </a:ext>
            </a:extLst>
          </p:cNvPr>
          <p:cNvCxnSpPr>
            <a:cxnSpLocks/>
          </p:cNvCxnSpPr>
          <p:nvPr/>
        </p:nvCxnSpPr>
        <p:spPr>
          <a:xfrm>
            <a:off x="909457" y="6191564"/>
            <a:ext cx="10324601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008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3B362C3-2B65-485A-AB44-93B07B561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598" y="1375956"/>
            <a:ext cx="10619921" cy="267353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zh-TW" dirty="0">
                <a:solidFill>
                  <a:schemeClr val="bg1"/>
                </a:solidFill>
                <a:ea typeface="Arial" charset="0"/>
                <a:cs typeface="Arial" charset="0"/>
              </a:rPr>
              <a:t>Amazon reports that a 100MS increase in app response time translates into a 1 % drop in revenue.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zh-TW" dirty="0">
                <a:solidFill>
                  <a:schemeClr val="bg1"/>
                </a:solidFill>
                <a:ea typeface="Arial" charset="0"/>
                <a:cs typeface="Arial" charset="0"/>
              </a:rPr>
              <a:t>According to a study by SAP, 78% of enterprise apps are abandoned after their first use.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5565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5E406-DA98-44CA-8770-C61FFE9EEB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42309"/>
            <a:ext cx="5556412" cy="2334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1600" b="1" dirty="0">
                <a:solidFill>
                  <a:schemeClr val="accent5">
                    <a:lumMod val="75000"/>
                  </a:schemeClr>
                </a:solidFill>
                <a:ea typeface="Arial" charset="0"/>
                <a:cs typeface="Arial" charset="0"/>
              </a:rPr>
              <a:t>The leading global financial services company with over 200 million customer accounts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Needed a testing suite for all web and mobile apps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Rolling out responsive web-design platform across all technologies: Web, Mobile, Tablet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Existing UFT and mobile testing solutions were not platform and technology agnostic</a:t>
            </a:r>
            <a:endParaRPr lang="en-US" altLang="zh-TW" sz="1600" b="1" dirty="0">
              <a:solidFill>
                <a:schemeClr val="accent1">
                  <a:lumMod val="50000"/>
                </a:schemeClr>
              </a:solidFill>
              <a:ea typeface="Arial" charset="0"/>
              <a:cs typeface="Arial" charset="0"/>
            </a:endParaRPr>
          </a:p>
          <a:p>
            <a:endParaRPr lang="zh-TW" alt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6BAC978E-D83B-4344-A793-D620435F3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57" y="248194"/>
            <a:ext cx="10324601" cy="1049383"/>
          </a:xfrm>
          <a:effectLst/>
        </p:spPr>
        <p:txBody>
          <a:bodyPr>
            <a:normAutofit/>
          </a:bodyPr>
          <a:lstStyle/>
          <a:p>
            <a:r>
              <a:rPr lang="en-US" altLang="zh-TW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Mobile and web app testing in DevOps at Citi Bank</a:t>
            </a:r>
            <a:endParaRPr lang="zh-TW" altLang="en-US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6BCAFF-F040-4F0E-8F0D-399BF4A00B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744" y="1466657"/>
            <a:ext cx="1518278" cy="396875"/>
          </a:xfrm>
          <a:prstGeom prst="rect">
            <a:avLst/>
          </a:prstGeom>
        </p:spPr>
      </p:pic>
      <p:pic>
        <p:nvPicPr>
          <p:cNvPr id="7" name="Picture 6" descr="https://lh3.googleusercontent.com/mEFqHkpvgtMGIYG6MP_Sgl6o9taJ9IlUA3VBma4KQzQUIvjzcQpunQkx_3nHrIggfWs=w300">
            <a:extLst>
              <a:ext uri="{FF2B5EF4-FFF2-40B4-BE49-F238E27FC236}">
                <a16:creationId xmlns:a16="http://schemas.microsoft.com/office/drawing/2014/main" id="{DA415AF2-521B-4ADC-B1A0-12C200724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6290" y="2597894"/>
            <a:ext cx="688993" cy="68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E262E38-2B7F-4FB7-B3DA-041B8FDF48FF}"/>
              </a:ext>
            </a:extLst>
          </p:cNvPr>
          <p:cNvGrpSpPr/>
          <p:nvPr/>
        </p:nvGrpSpPr>
        <p:grpSpPr>
          <a:xfrm>
            <a:off x="7372849" y="2182018"/>
            <a:ext cx="640449" cy="1321654"/>
            <a:chOff x="4572000" y="3719072"/>
            <a:chExt cx="774497" cy="1598280"/>
          </a:xfrm>
        </p:grpSpPr>
        <p:pic>
          <p:nvPicPr>
            <p:cNvPr id="10" name="Picture 14" descr="http://49b5af5c747982f45fd7-dec8f175b0901987f30693abc46dc353.r35.cf2.rackcdn.com/screenshots/15/08/22/0586826b05d4b8f8142f73fd8027f94e.jpe">
              <a:extLst>
                <a:ext uri="{FF2B5EF4-FFF2-40B4-BE49-F238E27FC236}">
                  <a16:creationId xmlns:a16="http://schemas.microsoft.com/office/drawing/2014/main" id="{B7F430AF-79C7-4B32-BA0E-9536F36EE4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9733" y="3895805"/>
              <a:ext cx="704850" cy="1226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89F24C2-8656-4D19-93FB-ED0EBBE4E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3719072"/>
              <a:ext cx="774497" cy="159828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99B49A7-545A-4DF3-97F6-88C5809EF0DF}"/>
              </a:ext>
            </a:extLst>
          </p:cNvPr>
          <p:cNvGrpSpPr/>
          <p:nvPr/>
        </p:nvGrpSpPr>
        <p:grpSpPr>
          <a:xfrm>
            <a:off x="8369860" y="2142309"/>
            <a:ext cx="3275078" cy="2686457"/>
            <a:chOff x="7788835" y="1466657"/>
            <a:chExt cx="3275078" cy="268645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9DADC63-ECBE-4D36-B126-141D27918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88835" y="1466657"/>
              <a:ext cx="3275078" cy="2686457"/>
            </a:xfrm>
            <a:prstGeom prst="rect">
              <a:avLst/>
            </a:prstGeom>
          </p:spPr>
        </p:pic>
        <p:pic>
          <p:nvPicPr>
            <p:cNvPr id="12" name="Picture 10" descr="http://media.148apps.com/screenshots/400258878/us-ipad-3-citi-private-bank-in-view.jpeg">
              <a:extLst>
                <a:ext uri="{FF2B5EF4-FFF2-40B4-BE49-F238E27FC236}">
                  <a16:creationId xmlns:a16="http://schemas.microsoft.com/office/drawing/2014/main" id="{F2F244FD-397A-43FC-8D1D-B6E5298FF4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2137" y="1632414"/>
              <a:ext cx="2908473" cy="1624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1BD1C17-02FA-4EEC-8EE9-F2CFC92722D2}"/>
              </a:ext>
            </a:extLst>
          </p:cNvPr>
          <p:cNvSpPr txBox="1">
            <a:spLocks/>
          </p:cNvSpPr>
          <p:nvPr/>
        </p:nvSpPr>
        <p:spPr>
          <a:xfrm>
            <a:off x="838200" y="4396296"/>
            <a:ext cx="11163300" cy="2334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None/>
            </a:pPr>
            <a:r>
              <a:rPr lang="en-US" altLang="zh-TW" sz="1600" b="1" dirty="0" err="1">
                <a:solidFill>
                  <a:schemeClr val="accent5">
                    <a:lumMod val="75000"/>
                  </a:schemeClr>
                </a:solidFill>
                <a:ea typeface="Arial" charset="0"/>
                <a:cs typeface="Arial" charset="0"/>
              </a:rPr>
              <a:t>TestPlant</a:t>
            </a:r>
            <a:r>
              <a:rPr lang="en-US" altLang="zh-TW" sz="1600" b="1" dirty="0">
                <a:solidFill>
                  <a:schemeClr val="accent5">
                    <a:lumMod val="75000"/>
                  </a:schemeClr>
                </a:solidFill>
                <a:ea typeface="Arial" charset="0"/>
                <a:cs typeface="Arial" charset="0"/>
              </a:rPr>
              <a:t> delivered...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True, technology agnostic functional testing capabilities with </a:t>
            </a:r>
            <a:r>
              <a:rPr lang="en-US" altLang="zh-TW" sz="1600" dirty="0" err="1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eggPlant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 Functional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Integration with CA Agile Requirements Designer to generate test scripts from requirements in a continuous delivery environment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A 4X increase in test case creation velocity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zh-TW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348EA9-4A24-466D-8D99-D2A9D206F6AD}"/>
              </a:ext>
            </a:extLst>
          </p:cNvPr>
          <p:cNvSpPr txBox="1"/>
          <p:nvPr/>
        </p:nvSpPr>
        <p:spPr>
          <a:xfrm>
            <a:off x="988423" y="6185992"/>
            <a:ext cx="101666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100" i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“Using </a:t>
            </a:r>
            <a:r>
              <a:rPr lang="en-US" altLang="zh-TW" sz="1100" i="1" dirty="0" err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eggPlant</a:t>
            </a:r>
            <a:r>
              <a:rPr lang="en-US" altLang="zh-TW" sz="1100" i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 with CA Agile Requirements Designer combines all the benefits of automated test execution, optimized test creation and accelerated test maintenance.”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82DAFB9-7EB6-44C4-A9E1-21398D2D1D39}"/>
              </a:ext>
            </a:extLst>
          </p:cNvPr>
          <p:cNvCxnSpPr>
            <a:cxnSpLocks/>
          </p:cNvCxnSpPr>
          <p:nvPr/>
        </p:nvCxnSpPr>
        <p:spPr>
          <a:xfrm>
            <a:off x="909457" y="6094115"/>
            <a:ext cx="10324601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843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9BCBF08A-751C-4D05-AD41-3DB99D1D6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57" y="248194"/>
            <a:ext cx="10324601" cy="1049383"/>
          </a:xfrm>
          <a:effectLst/>
        </p:spPr>
        <p:txBody>
          <a:bodyPr>
            <a:normAutofit/>
          </a:bodyPr>
          <a:lstStyle/>
          <a:p>
            <a:r>
              <a:rPr lang="en-GB" altLang="zh-TW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Responsive on-line retail at Walmart</a:t>
            </a:r>
            <a:endParaRPr lang="zh-TW" altLang="en-US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Picture 2" descr="http://cdn.corporate.walmart.com/resource/assets-bsp3/images/corp/walmart-logo.64968e7648c4bbc87f823a1eff1d6bc7.png">
            <a:extLst>
              <a:ext uri="{FF2B5EF4-FFF2-40B4-BE49-F238E27FC236}">
                <a16:creationId xmlns:a16="http://schemas.microsoft.com/office/drawing/2014/main" id="{1F79B9DB-F58B-4993-A027-CA23152E7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980" y="1448541"/>
            <a:ext cx="2091446" cy="49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DDD872A-AE05-46E9-B84D-914E594E621B}"/>
              </a:ext>
            </a:extLst>
          </p:cNvPr>
          <p:cNvSpPr txBox="1">
            <a:spLocks/>
          </p:cNvSpPr>
          <p:nvPr/>
        </p:nvSpPr>
        <p:spPr bwMode="auto">
          <a:xfrm>
            <a:off x="909456" y="2197089"/>
            <a:ext cx="5852933" cy="21177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177800" indent="-1778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2"/>
                </a:solidFill>
                <a:latin typeface="Fira Sans Regular"/>
                <a:ea typeface="+mn-ea"/>
                <a:cs typeface="Fira Sans Regular"/>
              </a:defRPr>
            </a:lvl1pPr>
            <a:lvl2pPr marL="539750" indent="-2730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…"/>
              <a:defRPr sz="1800" kern="1200">
                <a:solidFill>
                  <a:schemeClr val="tx2"/>
                </a:solidFill>
                <a:latin typeface="Fira Sans Regular"/>
                <a:ea typeface="+mn-ea"/>
                <a:cs typeface="Fira Sans Regular"/>
              </a:defRPr>
            </a:lvl2pPr>
            <a:lvl3pPr marL="806450" indent="-1778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2"/>
                </a:solidFill>
                <a:latin typeface="Fira Sans Regular"/>
                <a:ea typeface="+mn-ea"/>
                <a:cs typeface="Fira Sans 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2"/>
                </a:solidFill>
                <a:latin typeface="Fira Sans Regular"/>
                <a:ea typeface="+mn-ea"/>
                <a:cs typeface="Fira Sans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2"/>
                </a:solidFill>
                <a:latin typeface="Fira Sans Regular"/>
                <a:ea typeface="+mn-ea"/>
                <a:cs typeface="Fira Sans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900"/>
              </a:spcAft>
              <a:buClr>
                <a:schemeClr val="accent1">
                  <a:lumMod val="50000"/>
                </a:schemeClr>
              </a:buClr>
              <a:buNone/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The world’s largest retailer with 11,500 stores in 28 countries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+mn-lt"/>
                <a:ea typeface="Arial" charset="0"/>
                <a:cs typeface="Arial" charset="0"/>
              </a:rPr>
              <a:t>Historically conducted manual tests on a complex POS tech stack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+mn-lt"/>
                <a:ea typeface="Arial" charset="0"/>
                <a:cs typeface="Arial" charset="0"/>
              </a:rPr>
              <a:t>The manual test team not able to keep up with Agile dev team velocity and there was increasing reliance on consultants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+mn-lt"/>
                <a:ea typeface="Arial" charset="0"/>
                <a:cs typeface="Arial" charset="0"/>
              </a:rPr>
              <a:t>Current testing solutions could not support automation throughout the POS technology infrastructure</a:t>
            </a:r>
          </a:p>
        </p:txBody>
      </p:sp>
      <p:pic>
        <p:nvPicPr>
          <p:cNvPr id="8" name="Picture 10" descr="http://cdn2.hubspot.net/hub/153059/file-289653614-jpg/images/pos_station2-1.jpg">
            <a:extLst>
              <a:ext uri="{FF2B5EF4-FFF2-40B4-BE49-F238E27FC236}">
                <a16:creationId xmlns:a16="http://schemas.microsoft.com/office/drawing/2014/main" id="{31369452-4045-443F-AAB0-202C382F0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7885" y="2713751"/>
            <a:ext cx="2468055" cy="179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3413C8E-4858-43CB-9436-3E69CE1C5C1B}"/>
              </a:ext>
            </a:extLst>
          </p:cNvPr>
          <p:cNvGrpSpPr/>
          <p:nvPr/>
        </p:nvGrpSpPr>
        <p:grpSpPr>
          <a:xfrm>
            <a:off x="7286512" y="2027462"/>
            <a:ext cx="1624025" cy="3351397"/>
            <a:chOff x="8842936" y="1183456"/>
            <a:chExt cx="1347797" cy="278136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2DEF412-9EBD-4689-B1C4-638B0C378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42936" y="1183456"/>
              <a:ext cx="1347797" cy="2781363"/>
            </a:xfrm>
            <a:prstGeom prst="rect">
              <a:avLst/>
            </a:prstGeom>
          </p:spPr>
        </p:pic>
        <p:pic>
          <p:nvPicPr>
            <p:cNvPr id="9" name="Picture 8" descr="http://useartisan.com/wp-content/uploads/2013/06/Walmart-app-Scan-Go.jpg">
              <a:extLst>
                <a:ext uri="{FF2B5EF4-FFF2-40B4-BE49-F238E27FC236}">
                  <a16:creationId xmlns:a16="http://schemas.microsoft.com/office/drawing/2014/main" id="{DB3BB04D-B0A6-449A-8B37-B12C95F2CB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917697" y="1517225"/>
              <a:ext cx="1198274" cy="2113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A2EFBA8-AD4E-4E08-9BC4-58ED98DDB639}"/>
              </a:ext>
            </a:extLst>
          </p:cNvPr>
          <p:cNvSpPr txBox="1">
            <a:spLocks/>
          </p:cNvSpPr>
          <p:nvPr/>
        </p:nvSpPr>
        <p:spPr bwMode="auto">
          <a:xfrm>
            <a:off x="933199" y="4330748"/>
            <a:ext cx="5829190" cy="2108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177800" indent="-1778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2"/>
                </a:solidFill>
                <a:latin typeface="Fira Sans Regular"/>
                <a:ea typeface="+mn-ea"/>
                <a:cs typeface="Fira Sans Regular"/>
              </a:defRPr>
            </a:lvl1pPr>
            <a:lvl2pPr marL="539750" indent="-2730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…"/>
              <a:defRPr sz="1800" kern="1200">
                <a:solidFill>
                  <a:schemeClr val="tx2"/>
                </a:solidFill>
                <a:latin typeface="Fira Sans Regular"/>
                <a:ea typeface="+mn-ea"/>
                <a:cs typeface="Fira Sans Regular"/>
              </a:defRPr>
            </a:lvl2pPr>
            <a:lvl3pPr marL="806450" indent="-1778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2"/>
                </a:solidFill>
                <a:latin typeface="Fira Sans Regular"/>
                <a:ea typeface="+mn-ea"/>
                <a:cs typeface="Fira Sans 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2"/>
                </a:solidFill>
                <a:latin typeface="Fira Sans Regular"/>
                <a:ea typeface="+mn-ea"/>
                <a:cs typeface="Fira Sans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2"/>
                </a:solidFill>
                <a:latin typeface="Fira Sans Regular"/>
                <a:ea typeface="+mn-ea"/>
                <a:cs typeface="Fira Sans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900"/>
              </a:spcAft>
              <a:buClr>
                <a:schemeClr val="accent1">
                  <a:lumMod val="50000"/>
                </a:schemeClr>
              </a:buClr>
              <a:buNone/>
            </a:pP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TestPlant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 delivered...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n-lt"/>
                <a:ea typeface="Arial" charset="0"/>
                <a:cs typeface="Arial" charset="0"/>
              </a:rPr>
              <a:t>Functional test automation with a GUI based approach on the POS system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n-lt"/>
                <a:ea typeface="Arial" charset="0"/>
                <a:cs typeface="Arial" charset="0"/>
              </a:rPr>
              <a:t>Supported testing in a product state, with integration and control of KVM switches to run POS terminals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n-lt"/>
                <a:ea typeface="Arial" charset="0"/>
                <a:cs typeface="Arial" charset="0"/>
              </a:rPr>
              <a:t>Automated over 2,500 test scripts and reduced manual testing days from 125 to 10 per release cycle</a:t>
            </a:r>
          </a:p>
        </p:txBody>
      </p:sp>
    </p:spTree>
    <p:extLst>
      <p:ext uri="{BB962C8B-B14F-4D97-AF65-F5344CB8AC3E}">
        <p14:creationId xmlns:p14="http://schemas.microsoft.com/office/powerpoint/2010/main" val="599825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0.awsstatic.com/logos/customers/infor-logo.png">
            <a:extLst>
              <a:ext uri="{FF2B5EF4-FFF2-40B4-BE49-F238E27FC236}">
                <a16:creationId xmlns:a16="http://schemas.microsoft.com/office/drawing/2014/main" id="{AD0F2A00-3149-4F72-8DD0-6558D7E18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456" y="1228659"/>
            <a:ext cx="770438" cy="71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73779D2-5C70-459E-A434-F436BF86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57" y="248194"/>
            <a:ext cx="10324601" cy="1049383"/>
          </a:xfrm>
          <a:effectLst/>
        </p:spPr>
        <p:txBody>
          <a:bodyPr>
            <a:normAutofit/>
          </a:bodyPr>
          <a:lstStyle/>
          <a:p>
            <a:r>
              <a:rPr lang="en-GB" altLang="zh-TW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Enterprise Resource Planning (ERP) at Infor</a:t>
            </a:r>
            <a:endParaRPr lang="zh-TW" altLang="en-US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597D38B-E851-4BE3-9BC0-D8104C208266}"/>
              </a:ext>
            </a:extLst>
          </p:cNvPr>
          <p:cNvSpPr txBox="1">
            <a:spLocks/>
          </p:cNvSpPr>
          <p:nvPr/>
        </p:nvSpPr>
        <p:spPr bwMode="auto">
          <a:xfrm>
            <a:off x="909456" y="2195938"/>
            <a:ext cx="6396016" cy="20258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177800" indent="-1778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2"/>
                </a:solidFill>
                <a:latin typeface="Fira Sans Regular"/>
                <a:ea typeface="+mn-ea"/>
                <a:cs typeface="Fira Sans Regular"/>
              </a:defRPr>
            </a:lvl1pPr>
            <a:lvl2pPr marL="539750" indent="-2730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…"/>
              <a:defRPr sz="1800" kern="1200">
                <a:solidFill>
                  <a:schemeClr val="tx2"/>
                </a:solidFill>
                <a:latin typeface="Fira Sans Regular"/>
                <a:ea typeface="+mn-ea"/>
                <a:cs typeface="Fira Sans Regular"/>
              </a:defRPr>
            </a:lvl2pPr>
            <a:lvl3pPr marL="806450" indent="-1778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2"/>
                </a:solidFill>
                <a:latin typeface="Fira Sans Regular"/>
                <a:ea typeface="+mn-ea"/>
                <a:cs typeface="Fira Sans 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2"/>
                </a:solidFill>
                <a:latin typeface="Fira Sans Regular"/>
                <a:ea typeface="+mn-ea"/>
                <a:cs typeface="Fira Sans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2"/>
                </a:solidFill>
                <a:latin typeface="Fira Sans Regular"/>
                <a:ea typeface="+mn-ea"/>
                <a:cs typeface="Fira Sans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900"/>
              </a:spcAft>
              <a:buClr>
                <a:schemeClr val="accent1">
                  <a:lumMod val="50000"/>
                </a:schemeClr>
              </a:buClr>
              <a:buNone/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Top ERP Solutions provider with 4,500 customers in 68 countries</a:t>
            </a:r>
          </a:p>
          <a:p>
            <a:pPr>
              <a:spcBef>
                <a:spcPts val="0"/>
              </a:spcBef>
              <a:spcAft>
                <a:spcPts val="9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+mn-lt"/>
                <a:ea typeface="Arial" charset="0"/>
                <a:cs typeface="Arial" charset="0"/>
              </a:rPr>
              <a:t>Releasing cutting-edge products that require compatibility, interoperability and integrations with new systems, apps and mobile</a:t>
            </a:r>
          </a:p>
          <a:p>
            <a:pPr>
              <a:spcBef>
                <a:spcPts val="0"/>
              </a:spcBef>
              <a:spcAft>
                <a:spcPts val="9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+mn-lt"/>
                <a:ea typeface="Arial" charset="0"/>
                <a:cs typeface="Arial" charset="0"/>
              </a:rPr>
              <a:t>Existing testing solutions simply did not support the new systems and cross platform testing requirements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+mn-lt"/>
                <a:ea typeface="Arial" charset="0"/>
                <a:cs typeface="Arial" charset="0"/>
              </a:rPr>
              <a:t>Ease of use for any testing solution was of paramount importance in an already technically complex app environment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D5BBC1-32D6-412D-BF7A-5BC97A238D32}"/>
              </a:ext>
            </a:extLst>
          </p:cNvPr>
          <p:cNvGrpSpPr/>
          <p:nvPr/>
        </p:nvGrpSpPr>
        <p:grpSpPr>
          <a:xfrm>
            <a:off x="7794442" y="2195938"/>
            <a:ext cx="3343938" cy="2485915"/>
            <a:chOff x="7220510" y="1729011"/>
            <a:chExt cx="3343938" cy="2485915"/>
          </a:xfrm>
        </p:grpSpPr>
        <p:pic>
          <p:nvPicPr>
            <p:cNvPr id="10" name="Picture 2" descr="http://www.infor.com/2014-design/images/screens/inforLN_5_screen.jpg">
              <a:extLst>
                <a:ext uri="{FF2B5EF4-FFF2-40B4-BE49-F238E27FC236}">
                  <a16:creationId xmlns:a16="http://schemas.microsoft.com/office/drawing/2014/main" id="{D59ADC57-1AE5-44AC-8EC2-516FA394D6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1526" y="1798888"/>
              <a:ext cx="3211612" cy="1804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BD17441-58A3-4B58-A6DD-9AB02C3D8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20510" y="1729011"/>
              <a:ext cx="3343938" cy="2485915"/>
            </a:xfrm>
            <a:prstGeom prst="rect">
              <a:avLst/>
            </a:prstGeom>
          </p:spPr>
        </p:pic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01C8219-302C-48D4-AB92-A94C0349DDFA}"/>
              </a:ext>
            </a:extLst>
          </p:cNvPr>
          <p:cNvSpPr txBox="1">
            <a:spLocks/>
          </p:cNvSpPr>
          <p:nvPr/>
        </p:nvSpPr>
        <p:spPr bwMode="auto">
          <a:xfrm>
            <a:off x="968039" y="4547828"/>
            <a:ext cx="10170341" cy="1726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177800" indent="-1778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2"/>
                </a:solidFill>
                <a:latin typeface="Fira Sans Regular"/>
                <a:ea typeface="+mn-ea"/>
                <a:cs typeface="Fira Sans Regular"/>
              </a:defRPr>
            </a:lvl1pPr>
            <a:lvl2pPr marL="539750" indent="-2730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…"/>
              <a:defRPr sz="1800" kern="1200">
                <a:solidFill>
                  <a:schemeClr val="tx2"/>
                </a:solidFill>
                <a:latin typeface="Fira Sans Regular"/>
                <a:ea typeface="+mn-ea"/>
                <a:cs typeface="Fira Sans Regular"/>
              </a:defRPr>
            </a:lvl2pPr>
            <a:lvl3pPr marL="806450" indent="-1778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2"/>
                </a:solidFill>
                <a:latin typeface="Fira Sans Regular"/>
                <a:ea typeface="+mn-ea"/>
                <a:cs typeface="Fira Sans 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2"/>
                </a:solidFill>
                <a:latin typeface="Fira Sans Regular"/>
                <a:ea typeface="+mn-ea"/>
                <a:cs typeface="Fira Sans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2"/>
                </a:solidFill>
                <a:latin typeface="Fira Sans Regular"/>
                <a:ea typeface="+mn-ea"/>
                <a:cs typeface="Fira Sans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900"/>
              </a:spcAft>
              <a:buClr>
                <a:schemeClr val="accent1">
                  <a:lumMod val="50000"/>
                </a:schemeClr>
              </a:buClr>
              <a:buNone/>
            </a:pP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TestPlant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 delivered...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 err="1">
                <a:latin typeface="+mn-lt"/>
                <a:ea typeface="Arial" charset="0"/>
                <a:cs typeface="Arial" charset="0"/>
              </a:rPr>
              <a:t>eggPlant</a:t>
            </a:r>
            <a:r>
              <a:rPr lang="en-US" sz="1600" dirty="0">
                <a:latin typeface="+mn-lt"/>
                <a:ea typeface="Arial" charset="0"/>
                <a:cs typeface="Arial" charset="0"/>
              </a:rPr>
              <a:t> Functional adopted as core QA Automation and functional testing solution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+mn-lt"/>
                <a:ea typeface="Arial" charset="0"/>
                <a:cs typeface="Arial" charset="0"/>
              </a:rPr>
              <a:t>Functional testing on all major Web browsers, Java and .NET rich client UIs, and iPad and all major mobile devices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+mn-lt"/>
                <a:ea typeface="Arial" charset="0"/>
                <a:cs typeface="Arial" charset="0"/>
              </a:rPr>
              <a:t>Tests running 24X7 across Lawson’s test automation framework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286D9B-D1DE-4633-8A64-4B77E47EF088}"/>
              </a:ext>
            </a:extLst>
          </p:cNvPr>
          <p:cNvSpPr txBox="1"/>
          <p:nvPr/>
        </p:nvSpPr>
        <p:spPr>
          <a:xfrm>
            <a:off x="988423" y="6185992"/>
            <a:ext cx="101666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100" i="1" dirty="0">
                <a:solidFill>
                  <a:srgbClr val="00B0F0"/>
                </a:solidFill>
                <a:ea typeface="Arial" charset="0"/>
                <a:cs typeface="Arial" charset="0"/>
              </a:rPr>
              <a:t>“The scripting that </a:t>
            </a:r>
            <a:r>
              <a:rPr lang="en-US" altLang="zh-TW" sz="1100" i="1" dirty="0" err="1">
                <a:solidFill>
                  <a:srgbClr val="00B0F0"/>
                </a:solidFill>
                <a:ea typeface="Arial" charset="0"/>
                <a:cs typeface="Arial" charset="0"/>
              </a:rPr>
              <a:t>TestPlant</a:t>
            </a:r>
            <a:r>
              <a:rPr lang="en-US" altLang="zh-TW" sz="1100" i="1" dirty="0">
                <a:solidFill>
                  <a:srgbClr val="00B0F0"/>
                </a:solidFill>
                <a:ea typeface="Arial" charset="0"/>
                <a:cs typeface="Arial" charset="0"/>
              </a:rPr>
              <a:t> has used is particularly nice... This makes it so much easier for us to hand-off scripts for others to follow without further guidance.”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C6A312-0200-4A65-8861-FF9A05F05589}"/>
              </a:ext>
            </a:extLst>
          </p:cNvPr>
          <p:cNvCxnSpPr>
            <a:cxnSpLocks/>
          </p:cNvCxnSpPr>
          <p:nvPr/>
        </p:nvCxnSpPr>
        <p:spPr>
          <a:xfrm>
            <a:off x="909457" y="6094115"/>
            <a:ext cx="10324601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831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B1A2DF-898A-4DC3-93A3-C896ED248B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73" y="1046863"/>
            <a:ext cx="4321724" cy="227459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9A9AC9B-5581-402D-A1DC-10A04EEC462D}"/>
              </a:ext>
            </a:extLst>
          </p:cNvPr>
          <p:cNvSpPr txBox="1">
            <a:spLocks/>
          </p:cNvSpPr>
          <p:nvPr/>
        </p:nvSpPr>
        <p:spPr bwMode="auto">
          <a:xfrm>
            <a:off x="5059320" y="1258530"/>
            <a:ext cx="6078850" cy="185125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4400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marL="177800" indent="-1778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2"/>
                </a:solidFill>
                <a:latin typeface="Fira Sans Regular"/>
                <a:ea typeface="+mn-ea"/>
                <a:cs typeface="Fira Sans Regular"/>
              </a:defRPr>
            </a:lvl1pPr>
            <a:lvl2pPr marL="539750" indent="-2730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…"/>
              <a:defRPr sz="1800" kern="1200">
                <a:solidFill>
                  <a:schemeClr val="tx2"/>
                </a:solidFill>
                <a:latin typeface="Fira Sans Regular"/>
                <a:ea typeface="+mn-ea"/>
                <a:cs typeface="Fira Sans Regular"/>
              </a:defRPr>
            </a:lvl2pPr>
            <a:lvl3pPr marL="806450" indent="-1778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2"/>
                </a:solidFill>
                <a:latin typeface="Fira Sans Regular"/>
                <a:ea typeface="+mn-ea"/>
                <a:cs typeface="Fira Sans 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2"/>
                </a:solidFill>
                <a:latin typeface="Fira Sans Regular"/>
                <a:ea typeface="+mn-ea"/>
                <a:cs typeface="Fira Sans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2"/>
                </a:solidFill>
                <a:latin typeface="Fira Sans Regular"/>
                <a:ea typeface="+mn-ea"/>
                <a:cs typeface="Fira Sans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Visionary: 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Magic Quadrant for Software Test Automation (2015)</a:t>
            </a:r>
          </a:p>
          <a:p>
            <a:pPr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Top Score: 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Critical Capabilities for Software Test Automation (2016)</a:t>
            </a:r>
          </a:p>
          <a:p>
            <a:pPr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Visionary: 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Magic Quadrant for Software Test Automation (2017)</a:t>
            </a:r>
          </a:p>
          <a:p>
            <a:pPr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Top Score: 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Mobile Apps Critical Capabilities for Software Test Automation (2017)</a:t>
            </a:r>
          </a:p>
        </p:txBody>
      </p:sp>
      <p:sp>
        <p:nvSpPr>
          <p:cNvPr id="10" name="Arrow: Notched Right 9">
            <a:extLst>
              <a:ext uri="{FF2B5EF4-FFF2-40B4-BE49-F238E27FC236}">
                <a16:creationId xmlns:a16="http://schemas.microsoft.com/office/drawing/2014/main" id="{9ABE3EBC-73D6-4DA9-97E1-11015613ED3C}"/>
              </a:ext>
            </a:extLst>
          </p:cNvPr>
          <p:cNvSpPr/>
          <p:nvPr/>
        </p:nvSpPr>
        <p:spPr>
          <a:xfrm>
            <a:off x="4313245" y="2048521"/>
            <a:ext cx="317121" cy="271274"/>
          </a:xfrm>
          <a:prstGeom prst="notched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17F1E6-D9C6-4AA3-B76E-DAACD8644F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848" y="4796602"/>
            <a:ext cx="3018822" cy="48094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102F177-0612-4D02-8DAA-9AAD5F848B35}"/>
              </a:ext>
            </a:extLst>
          </p:cNvPr>
          <p:cNvSpPr txBox="1">
            <a:spLocks/>
          </p:cNvSpPr>
          <p:nvPr/>
        </p:nvSpPr>
        <p:spPr bwMode="auto">
          <a:xfrm>
            <a:off x="5059320" y="4111444"/>
            <a:ext cx="6078850" cy="185125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4400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marL="177800" indent="-1778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2"/>
                </a:solidFill>
                <a:latin typeface="Fira Sans Regular"/>
                <a:ea typeface="+mn-ea"/>
                <a:cs typeface="Fira Sans Regular"/>
              </a:defRPr>
            </a:lvl1pPr>
            <a:lvl2pPr marL="539750" indent="-2730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…"/>
              <a:defRPr sz="1800" kern="1200">
                <a:solidFill>
                  <a:schemeClr val="tx2"/>
                </a:solidFill>
                <a:latin typeface="Fira Sans Regular"/>
                <a:ea typeface="+mn-ea"/>
                <a:cs typeface="Fira Sans Regular"/>
              </a:defRPr>
            </a:lvl2pPr>
            <a:lvl3pPr marL="806450" indent="-1778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2"/>
                </a:solidFill>
                <a:latin typeface="Fira Sans Regular"/>
                <a:ea typeface="+mn-ea"/>
                <a:cs typeface="Fira Sans 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2"/>
                </a:solidFill>
                <a:latin typeface="Fira Sans Regular"/>
                <a:ea typeface="+mn-ea"/>
                <a:cs typeface="Fira Sans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2"/>
                </a:solidFill>
                <a:latin typeface="Fira Sans Regular"/>
                <a:ea typeface="+mn-ea"/>
                <a:cs typeface="Fira Sans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altLang="zh-TW" sz="1600" b="1" dirty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Strong Performer: </a:t>
            </a:r>
            <a:r>
              <a:rPr lang="en-US" altLang="zh-TW" sz="1600" dirty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The Forrester Wave™ Modern Application Functional Test Automation Tools</a:t>
            </a:r>
          </a:p>
          <a:p>
            <a:pPr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altLang="zh-TW" sz="1600" b="1" dirty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Strong Performer: </a:t>
            </a:r>
            <a:r>
              <a:rPr lang="en-US" altLang="zh-TW" sz="1600" dirty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in Modern Application Functional Test Automation Tools (2016)</a:t>
            </a:r>
          </a:p>
          <a:p>
            <a:pPr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altLang="zh-TW" sz="1600" b="1" dirty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Strong Performer: </a:t>
            </a:r>
            <a:r>
              <a:rPr lang="en-US" altLang="zh-TW" sz="1600" dirty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The Forrester Wave™: Mobile Front-End Test Automation Tools (2016)</a:t>
            </a:r>
          </a:p>
        </p:txBody>
      </p:sp>
      <p:sp>
        <p:nvSpPr>
          <p:cNvPr id="13" name="Arrow: Notched Right 12">
            <a:extLst>
              <a:ext uri="{FF2B5EF4-FFF2-40B4-BE49-F238E27FC236}">
                <a16:creationId xmlns:a16="http://schemas.microsoft.com/office/drawing/2014/main" id="{002B821E-7DA0-406F-B60C-EADE273BEF3C}"/>
              </a:ext>
            </a:extLst>
          </p:cNvPr>
          <p:cNvSpPr/>
          <p:nvPr/>
        </p:nvSpPr>
        <p:spPr>
          <a:xfrm>
            <a:off x="4313245" y="4901435"/>
            <a:ext cx="317121" cy="271274"/>
          </a:xfrm>
          <a:prstGeom prst="notched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810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2CF0C-A80B-4E62-91D7-AFE591E8C4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0903"/>
            <a:ext cx="10395858" cy="3268494"/>
          </a:xfrm>
          <a:solidFill>
            <a:schemeClr val="accent1">
              <a:lumMod val="50000"/>
            </a:schemeClr>
          </a:solidFill>
        </p:spPr>
        <p:txBody>
          <a:bodyPr anchor="ctr"/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solidFill>
                  <a:schemeClr val="bg1"/>
                </a:solidFill>
              </a:rPr>
              <a:t>Set up a trial and schedule time with an </a:t>
            </a:r>
            <a:r>
              <a:rPr lang="en-US" altLang="zh-TW" dirty="0" err="1">
                <a:solidFill>
                  <a:schemeClr val="bg1"/>
                </a:solidFill>
              </a:rPr>
              <a:t>eggPlant</a:t>
            </a:r>
            <a:r>
              <a:rPr lang="en-US" altLang="zh-TW" dirty="0">
                <a:solidFill>
                  <a:schemeClr val="bg1"/>
                </a:solidFill>
              </a:rPr>
              <a:t> Technical Consultant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solidFill>
                  <a:schemeClr val="bg1"/>
                </a:solidFill>
              </a:rPr>
              <a:t>Let’s define a successful trial experience means to you and your team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solidFill>
                  <a:schemeClr val="bg1"/>
                </a:solidFill>
              </a:rPr>
              <a:t>Understand how </a:t>
            </a:r>
            <a:r>
              <a:rPr lang="en-US" altLang="zh-TW" dirty="0" err="1">
                <a:solidFill>
                  <a:schemeClr val="bg1"/>
                </a:solidFill>
              </a:rPr>
              <a:t>eggPlant</a:t>
            </a:r>
            <a:r>
              <a:rPr lang="en-US" altLang="zh-TW" dirty="0">
                <a:solidFill>
                  <a:schemeClr val="bg1"/>
                </a:solidFill>
              </a:rPr>
              <a:t> </a:t>
            </a:r>
            <a:r>
              <a:rPr lang="en-US" altLang="zh-TW" dirty="0" err="1">
                <a:solidFill>
                  <a:schemeClr val="bg1"/>
                </a:solidFill>
              </a:rPr>
              <a:t>FastStart</a:t>
            </a:r>
            <a:r>
              <a:rPr lang="en-US" altLang="zh-TW" dirty="0">
                <a:solidFill>
                  <a:schemeClr val="bg1"/>
                </a:solidFill>
              </a:rPr>
              <a:t>™ supports your first 30/60/90 days </a:t>
            </a: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A9E4F6B4-EF2B-43B9-A6E4-730D217B4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57" y="248194"/>
            <a:ext cx="10324601" cy="1049383"/>
          </a:xfrm>
          <a:effectLst/>
        </p:spPr>
        <p:txBody>
          <a:bodyPr>
            <a:normAutofit/>
          </a:bodyPr>
          <a:lstStyle/>
          <a:p>
            <a:r>
              <a:rPr lang="en-US" altLang="zh-TW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Next Steps</a:t>
            </a:r>
            <a:endParaRPr lang="zh-TW" altLang="en-US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7222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831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1E71203-F3D4-438A-AD20-F436D76B6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57" y="291737"/>
            <a:ext cx="10324601" cy="1049383"/>
          </a:xfrm>
          <a:effectLst/>
        </p:spPr>
        <p:txBody>
          <a:bodyPr>
            <a:normAutofit/>
          </a:bodyPr>
          <a:lstStyle/>
          <a:p>
            <a:r>
              <a:rPr lang="en-GB" altLang="zh-TW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The digital experience and DevOps changed everything</a:t>
            </a:r>
            <a:r>
              <a:rPr lang="mr-IN" altLang="zh-TW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…</a:t>
            </a:r>
            <a:endParaRPr lang="zh-TW" altLang="en-US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37B194-8E95-4670-9862-20ADAD001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9457" y="2551611"/>
            <a:ext cx="3932237" cy="3465422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2"/>
              </a:buClr>
            </a:pPr>
            <a:r>
              <a:rPr lang="en-GB" altLang="zh-TW" sz="2000" b="1" dirty="0">
                <a:solidFill>
                  <a:schemeClr val="accent5">
                    <a:lumMod val="75000"/>
                  </a:schemeClr>
                </a:solidFill>
              </a:rPr>
              <a:t>Poor app experiences</a:t>
            </a:r>
          </a:p>
          <a:p>
            <a:pPr>
              <a:spcAft>
                <a:spcPts val="600"/>
              </a:spcAft>
              <a:buClr>
                <a:schemeClr val="accent2"/>
              </a:buClr>
            </a:pPr>
            <a:r>
              <a:rPr lang="en-GB" altLang="zh-TW" dirty="0">
                <a:solidFill>
                  <a:schemeClr val="accent5">
                    <a:lumMod val="50000"/>
                  </a:schemeClr>
                </a:solidFill>
              </a:rPr>
              <a:t>Directly impact revenue</a:t>
            </a:r>
          </a:p>
          <a:p>
            <a:pPr>
              <a:buClr>
                <a:schemeClr val="accent2"/>
              </a:buClr>
            </a:pPr>
            <a:r>
              <a:rPr lang="en-GB" altLang="zh-TW" sz="2000" b="1" dirty="0">
                <a:solidFill>
                  <a:schemeClr val="accent5">
                    <a:lumMod val="75000"/>
                  </a:schemeClr>
                </a:solidFill>
              </a:rPr>
              <a:t>Customers demand</a:t>
            </a:r>
          </a:p>
          <a:p>
            <a:pPr>
              <a:spcAft>
                <a:spcPts val="600"/>
              </a:spcAft>
              <a:buClr>
                <a:schemeClr val="accent2"/>
              </a:buClr>
            </a:pPr>
            <a:r>
              <a:rPr lang="en-GB" altLang="zh-TW" dirty="0">
                <a:solidFill>
                  <a:schemeClr val="accent5">
                    <a:lumMod val="50000"/>
                  </a:schemeClr>
                </a:solidFill>
              </a:rPr>
              <a:t>Quality and performance</a:t>
            </a:r>
          </a:p>
          <a:p>
            <a:pPr>
              <a:buClr>
                <a:schemeClr val="accent2"/>
              </a:buClr>
            </a:pPr>
            <a:r>
              <a:rPr lang="en-GB" altLang="zh-TW" sz="2000" b="1" dirty="0">
                <a:solidFill>
                  <a:schemeClr val="accent5">
                    <a:lumMod val="75000"/>
                  </a:schemeClr>
                </a:solidFill>
              </a:rPr>
              <a:t>The best enterprises</a:t>
            </a:r>
          </a:p>
          <a:p>
            <a:pPr>
              <a:spcAft>
                <a:spcPts val="600"/>
              </a:spcAft>
              <a:buClr>
                <a:schemeClr val="accent2"/>
              </a:buClr>
            </a:pPr>
            <a:r>
              <a:rPr lang="en-GB" altLang="zh-TW" dirty="0">
                <a:solidFill>
                  <a:schemeClr val="accent5">
                    <a:lumMod val="50000"/>
                  </a:schemeClr>
                </a:solidFill>
              </a:rPr>
              <a:t>Continuously deliver customer value</a:t>
            </a:r>
          </a:p>
          <a:p>
            <a:pPr>
              <a:buClr>
                <a:schemeClr val="accent2"/>
              </a:buClr>
            </a:pPr>
            <a:r>
              <a:rPr lang="en-GB" altLang="zh-TW" sz="2000" b="1" dirty="0">
                <a:solidFill>
                  <a:schemeClr val="accent5">
                    <a:lumMod val="75000"/>
                  </a:schemeClr>
                </a:solidFill>
              </a:rPr>
              <a:t>The user experience is everything</a:t>
            </a:r>
          </a:p>
          <a:p>
            <a:pPr>
              <a:spcAft>
                <a:spcPts val="600"/>
              </a:spcAft>
              <a:buClr>
                <a:schemeClr val="accent2"/>
              </a:buClr>
            </a:pPr>
            <a:r>
              <a:rPr lang="en-GB" altLang="zh-TW" dirty="0">
                <a:solidFill>
                  <a:schemeClr val="accent5">
                    <a:lumMod val="50000"/>
                  </a:schemeClr>
                </a:solidFill>
              </a:rPr>
              <a:t>And challenges our existing testing approaches…</a:t>
            </a:r>
          </a:p>
          <a:p>
            <a:endParaRPr lang="zh-TW" alt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279CFFA-7328-41AD-A482-E90E2FA102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3030" y="2551611"/>
            <a:ext cx="3954207" cy="292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91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64E8C7-D8D1-43D5-AF89-D934FCC87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011" y="2159726"/>
            <a:ext cx="2643641" cy="3909559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endParaRPr lang="en-US" altLang="zh-TW" b="1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algn="ctr"/>
            <a:r>
              <a:rPr lang="en-US" altLang="zh-TW" sz="2000" b="1" dirty="0">
                <a:solidFill>
                  <a:schemeClr val="bg1"/>
                </a:solidFill>
                <a:ea typeface="Arial" charset="0"/>
                <a:cs typeface="Arial" charset="0"/>
              </a:rPr>
              <a:t>80% | 96% | 52% </a:t>
            </a:r>
          </a:p>
          <a:p>
            <a:pPr algn="ctr"/>
            <a:endParaRPr lang="en-US" altLang="zh-TW" sz="2000" b="1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altLang="zh-TW" sz="1800" dirty="0">
                <a:solidFill>
                  <a:schemeClr val="bg1"/>
                </a:solidFill>
                <a:ea typeface="Arial" charset="0"/>
                <a:cs typeface="Arial" charset="0"/>
              </a:rPr>
              <a:t>80% of downloaded apps used only once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altLang="zh-TW" sz="1800" dirty="0">
                <a:solidFill>
                  <a:schemeClr val="bg1"/>
                </a:solidFill>
                <a:ea typeface="Arial" charset="0"/>
                <a:cs typeface="Arial" charset="0"/>
              </a:rPr>
              <a:t>96% not used after the first month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altLang="zh-TW" sz="1800" dirty="0">
                <a:solidFill>
                  <a:schemeClr val="bg1"/>
                </a:solidFill>
                <a:ea typeface="Arial" charset="0"/>
                <a:cs typeface="Arial" charset="0"/>
              </a:rPr>
              <a:t>52% of application users dislike their experience</a:t>
            </a:r>
            <a:endParaRPr lang="en-US" altLang="zh-TW" sz="1800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endParaRPr lang="en-US" altLang="zh-TW" b="1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endParaRPr lang="zh-TW" alt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DC993F-D179-4262-A543-9C7CAB469D8D}"/>
              </a:ext>
            </a:extLst>
          </p:cNvPr>
          <p:cNvCxnSpPr>
            <a:cxnSpLocks/>
          </p:cNvCxnSpPr>
          <p:nvPr/>
        </p:nvCxnSpPr>
        <p:spPr>
          <a:xfrm>
            <a:off x="1733006" y="2943498"/>
            <a:ext cx="198555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5E14109-74B9-44E9-8552-F2E0CE44E977}"/>
              </a:ext>
            </a:extLst>
          </p:cNvPr>
          <p:cNvSpPr txBox="1">
            <a:spLocks/>
          </p:cNvSpPr>
          <p:nvPr/>
        </p:nvSpPr>
        <p:spPr>
          <a:xfrm>
            <a:off x="4533402" y="2159725"/>
            <a:ext cx="2643641" cy="390955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TW" b="1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algn="ctr"/>
            <a:r>
              <a:rPr lang="en-US" altLang="zh-TW" sz="2000" b="1" dirty="0">
                <a:solidFill>
                  <a:schemeClr val="bg1"/>
                </a:solidFill>
                <a:ea typeface="Arial" charset="0"/>
                <a:cs typeface="Arial" charset="0"/>
              </a:rPr>
              <a:t>#2 | 8% | &gt;50% </a:t>
            </a:r>
          </a:p>
          <a:p>
            <a:pPr algn="ctr"/>
            <a:endParaRPr lang="en-US" altLang="zh-TW" sz="2000" b="1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altLang="zh-TW" sz="1800" dirty="0">
                <a:solidFill>
                  <a:schemeClr val="bg1"/>
                </a:solidFill>
                <a:ea typeface="Arial" charset="0"/>
                <a:cs typeface="Arial" charset="0"/>
              </a:rPr>
              <a:t>Testing is the #2 barrier to continuous delivery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altLang="zh-TW" sz="1800" dirty="0">
                <a:solidFill>
                  <a:schemeClr val="bg1"/>
                </a:solidFill>
                <a:ea typeface="Arial" charset="0"/>
                <a:cs typeface="Arial" charset="0"/>
              </a:rPr>
              <a:t>Only 8% of teams have &gt;50% automation</a:t>
            </a:r>
            <a:endParaRPr lang="en-US" altLang="zh-TW" sz="1800" b="1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endParaRPr lang="zh-TW" alt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8B70B23-CC5E-4AA2-811D-E1FDE50F9F8D}"/>
              </a:ext>
            </a:extLst>
          </p:cNvPr>
          <p:cNvCxnSpPr>
            <a:cxnSpLocks/>
          </p:cNvCxnSpPr>
          <p:nvPr/>
        </p:nvCxnSpPr>
        <p:spPr>
          <a:xfrm>
            <a:off x="4862444" y="2943498"/>
            <a:ext cx="198555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3661909-9045-48DC-980C-A9B1A6CA412B}"/>
              </a:ext>
            </a:extLst>
          </p:cNvPr>
          <p:cNvSpPr txBox="1">
            <a:spLocks/>
          </p:cNvSpPr>
          <p:nvPr/>
        </p:nvSpPr>
        <p:spPr>
          <a:xfrm>
            <a:off x="7695793" y="2159724"/>
            <a:ext cx="2643641" cy="390955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TW" b="1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algn="ctr"/>
            <a:r>
              <a:rPr lang="en-US" altLang="zh-TW" sz="2000" b="1" dirty="0">
                <a:solidFill>
                  <a:schemeClr val="bg1"/>
                </a:solidFill>
                <a:ea typeface="Arial" charset="0"/>
                <a:cs typeface="Arial" charset="0"/>
              </a:rPr>
              <a:t>44% | 4%</a:t>
            </a:r>
          </a:p>
          <a:p>
            <a:pPr algn="ctr"/>
            <a:endParaRPr lang="en-US" altLang="zh-TW" sz="2000" b="1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altLang="zh-TW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44% of teams don’t have enough time for core testing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altLang="zh-TW" sz="1800" dirty="0">
                <a:solidFill>
                  <a:schemeClr val="bg1"/>
                </a:solidFill>
                <a:ea typeface="Arial" charset="0"/>
                <a:cs typeface="Arial" charset="0"/>
              </a:rPr>
              <a:t>Less than 4% of testing effort spent on user-experience</a:t>
            </a:r>
            <a:endParaRPr lang="en-US" altLang="zh-TW" sz="180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7F36D6-A023-4395-AEDA-A0AC7214904D}"/>
              </a:ext>
            </a:extLst>
          </p:cNvPr>
          <p:cNvCxnSpPr>
            <a:cxnSpLocks/>
          </p:cNvCxnSpPr>
          <p:nvPr/>
        </p:nvCxnSpPr>
        <p:spPr>
          <a:xfrm>
            <a:off x="8340464" y="2943498"/>
            <a:ext cx="135429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5">
            <a:extLst>
              <a:ext uri="{FF2B5EF4-FFF2-40B4-BE49-F238E27FC236}">
                <a16:creationId xmlns:a16="http://schemas.microsoft.com/office/drawing/2014/main" id="{3EB4C727-B4A7-402A-B79A-25FE6F257474}"/>
              </a:ext>
            </a:extLst>
          </p:cNvPr>
          <p:cNvSpPr txBox="1">
            <a:spLocks/>
          </p:cNvSpPr>
          <p:nvPr/>
        </p:nvSpPr>
        <p:spPr>
          <a:xfrm>
            <a:off x="909457" y="291737"/>
            <a:ext cx="10324601" cy="104938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zh-TW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The impact of the digital experience and the testing gaps…</a:t>
            </a:r>
            <a:endParaRPr lang="zh-TW" altLang="en-US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6075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527A68-2760-48FB-8C8A-27FEAAC63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12390"/>
            <a:ext cx="3932237" cy="101672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ea typeface="Arial" charset="0"/>
                <a:cs typeface="Arial" charset="0"/>
              </a:rPr>
              <a:t>Mobile – any device</a:t>
            </a:r>
          </a:p>
          <a:p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ea typeface="Arial" charset="0"/>
                <a:cs typeface="Arial" charset="0"/>
              </a:rPr>
              <a:t>      IoT – test across device, edge, cloud, GUI</a:t>
            </a:r>
          </a:p>
          <a:p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ea typeface="Arial" charset="0"/>
                <a:cs typeface="Arial" charset="0"/>
              </a:rPr>
              <a:t>      Packaged Apps</a:t>
            </a:r>
          </a:p>
          <a:p>
            <a:endParaRPr lang="zh-TW" altLang="en-US" dirty="0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C1D67651-69C8-4E73-996E-C81B8EFEC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57" y="291737"/>
            <a:ext cx="10324601" cy="1049383"/>
          </a:xfrm>
          <a:effectLst/>
        </p:spPr>
        <p:txBody>
          <a:bodyPr>
            <a:normAutofit/>
          </a:bodyPr>
          <a:lstStyle/>
          <a:p>
            <a:r>
              <a:rPr lang="en-GB" altLang="zh-TW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And complex digital systems mean complex testing environments…</a:t>
            </a:r>
            <a:endParaRPr lang="zh-TW" altLang="en-US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F2B4DCF-4B38-4DF9-8817-E4508433FF0C}"/>
              </a:ext>
            </a:extLst>
          </p:cNvPr>
          <p:cNvSpPr txBox="1">
            <a:spLocks/>
          </p:cNvSpPr>
          <p:nvPr/>
        </p:nvSpPr>
        <p:spPr>
          <a:xfrm>
            <a:off x="839788" y="3342326"/>
            <a:ext cx="3932237" cy="750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ea typeface="Arial" charset="0"/>
                <a:cs typeface="Arial" charset="0"/>
              </a:rPr>
              <a:t>Custom devices - POS, ATM, handhelds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ea typeface="Arial" charset="0"/>
                <a:cs typeface="Arial" charset="0"/>
              </a:rPr>
              <a:t>      Robots &amp; Drones</a:t>
            </a:r>
          </a:p>
          <a:p>
            <a:endParaRPr lang="zh-TW" alt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3080C96-A30B-46A5-BF3F-F21D9B0B1705}"/>
              </a:ext>
            </a:extLst>
          </p:cNvPr>
          <p:cNvSpPr txBox="1">
            <a:spLocks/>
          </p:cNvSpPr>
          <p:nvPr/>
        </p:nvSpPr>
        <p:spPr>
          <a:xfrm>
            <a:off x="839788" y="4205562"/>
            <a:ext cx="3932237" cy="7500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ea typeface="Arial" charset="0"/>
                <a:cs typeface="Arial" charset="0"/>
              </a:rPr>
              <a:t>Test multiple networks &amp; geos - wired, GSM, </a:t>
            </a:r>
            <a:r>
              <a:rPr lang="en-US" altLang="zh-TW" b="1" dirty="0" err="1">
                <a:solidFill>
                  <a:schemeClr val="accent5">
                    <a:lumMod val="50000"/>
                  </a:schemeClr>
                </a:solidFill>
                <a:ea typeface="Arial" charset="0"/>
                <a:cs typeface="Arial" charset="0"/>
              </a:rPr>
              <a:t>wifi</a:t>
            </a:r>
            <a:endParaRPr lang="en-US" altLang="zh-TW" b="1" dirty="0">
              <a:solidFill>
                <a:schemeClr val="accent5">
                  <a:lumMod val="50000"/>
                </a:schemeClr>
              </a:solidFill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ea typeface="Arial" charset="0"/>
                <a:cs typeface="Arial" charset="0"/>
              </a:rPr>
              <a:t>       Test on premise, cloud &amp; hybrid</a:t>
            </a:r>
          </a:p>
          <a:p>
            <a:endParaRPr lang="zh-TW" alt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EBBA8B7-29B5-402A-BB50-EC8D7B48C02F}"/>
              </a:ext>
            </a:extLst>
          </p:cNvPr>
          <p:cNvSpPr txBox="1">
            <a:spLocks/>
          </p:cNvSpPr>
          <p:nvPr/>
        </p:nvSpPr>
        <p:spPr>
          <a:xfrm>
            <a:off x="839788" y="5068798"/>
            <a:ext cx="3932237" cy="750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ea typeface="Arial" charset="0"/>
                <a:cs typeface="Arial" charset="0"/>
              </a:rPr>
              <a:t>Web – any browser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96A7716-4AAE-43F7-94F1-BBE2070941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458" y="2038218"/>
            <a:ext cx="5305813" cy="38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45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03B1E-2DC6-4037-BCF2-26995246AB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8422" y="1698174"/>
            <a:ext cx="6662058" cy="992777"/>
          </a:xfrm>
          <a:solidFill>
            <a:schemeClr val="accent1">
              <a:lumMod val="5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tIns="10800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500" dirty="0">
                <a:solidFill>
                  <a:schemeClr val="bg1"/>
                </a:solidFill>
                <a:ea typeface="Arial" charset="0"/>
                <a:cs typeface="Arial" charset="0"/>
              </a:rPr>
              <a:t>New technologies are taking hold: Kiosk, to POS to mobile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500" dirty="0">
                <a:solidFill>
                  <a:schemeClr val="bg1"/>
                </a:solidFill>
                <a:ea typeface="Arial" charset="0"/>
                <a:cs typeface="Arial" charset="0"/>
              </a:rPr>
              <a:t>Much of this new technology is in the hands of the user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</a:pPr>
            <a:r>
              <a:rPr lang="en-US" altLang="zh-TW" sz="1500" b="1" dirty="0">
                <a:solidFill>
                  <a:schemeClr val="bg1"/>
                </a:solidFill>
                <a:ea typeface="Arial" charset="0"/>
                <a:cs typeface="Arial" charset="0"/>
              </a:rPr>
              <a:t>       Huge manual test burden to ensure a quality digital experience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</a:pPr>
            <a:endParaRPr lang="en-US" altLang="zh-TW" dirty="0">
              <a:solidFill>
                <a:schemeClr val="accent5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CCC87040-5C4B-48E3-AA39-BB703E67B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57" y="291737"/>
            <a:ext cx="10324601" cy="1049383"/>
          </a:xfrm>
          <a:effectLst/>
        </p:spPr>
        <p:txBody>
          <a:bodyPr>
            <a:normAutofit/>
          </a:bodyPr>
          <a:lstStyle/>
          <a:p>
            <a:r>
              <a:rPr lang="en-GB" altLang="zh-TW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The digital experience creates testing challenges in every enterprise</a:t>
            </a:r>
            <a:r>
              <a:rPr lang="mr-IN" altLang="zh-TW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…</a:t>
            </a:r>
            <a:endParaRPr lang="zh-TW" altLang="en-US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000279-241C-42C7-8859-B754A00797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074" y="1454332"/>
            <a:ext cx="950117" cy="13662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2B44D7-A184-41F6-9320-2DBD7B764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8250" y="1761542"/>
            <a:ext cx="2020634" cy="751864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01AA8BA3-D486-443D-A371-6BC33A6E52E4}"/>
              </a:ext>
            </a:extLst>
          </p:cNvPr>
          <p:cNvSpPr/>
          <p:nvPr/>
        </p:nvSpPr>
        <p:spPr>
          <a:xfrm>
            <a:off x="4121583" y="2137473"/>
            <a:ext cx="414140" cy="205135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8820D9-7AFF-4162-A2B2-E98C54658420}"/>
              </a:ext>
            </a:extLst>
          </p:cNvPr>
          <p:cNvCxnSpPr/>
          <p:nvPr/>
        </p:nvCxnSpPr>
        <p:spPr>
          <a:xfrm>
            <a:off x="792480" y="2969622"/>
            <a:ext cx="10668000" cy="0"/>
          </a:xfrm>
          <a:prstGeom prst="line">
            <a:avLst/>
          </a:prstGeom>
          <a:ln w="3175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https://lh3.googleusercontent.com/mEFqHkpvgtMGIYG6MP_Sgl6o9taJ9IlUA3VBma4KQzQUIvjzcQpunQkx_3nHrIggfWs=w300">
            <a:extLst>
              <a:ext uri="{FF2B5EF4-FFF2-40B4-BE49-F238E27FC236}">
                <a16:creationId xmlns:a16="http://schemas.microsoft.com/office/drawing/2014/main" id="{D18781BE-D69F-47D1-B846-150FBABCC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" y="3370201"/>
            <a:ext cx="920471" cy="92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EBE249-F5E6-4860-8896-A8268A82A7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928" y="3370201"/>
            <a:ext cx="1400678" cy="882851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F17756A-DCE3-43BF-ACE1-19EAA7A21797}"/>
              </a:ext>
            </a:extLst>
          </p:cNvPr>
          <p:cNvSpPr txBox="1">
            <a:spLocks/>
          </p:cNvSpPr>
          <p:nvPr/>
        </p:nvSpPr>
        <p:spPr>
          <a:xfrm>
            <a:off x="4798422" y="3227592"/>
            <a:ext cx="6662058" cy="153235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lIns="91440" tIns="10800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TW" sz="1500" dirty="0">
                <a:solidFill>
                  <a:schemeClr val="bg1"/>
                </a:solidFill>
                <a:ea typeface="Arial" charset="0"/>
                <a:cs typeface="Arial" charset="0"/>
              </a:rPr>
              <a:t>DevOps approaches needed to release features at the </a:t>
            </a:r>
            <a:br>
              <a:rPr lang="en-US" altLang="zh-TW" sz="1500" dirty="0">
                <a:solidFill>
                  <a:schemeClr val="bg1"/>
                </a:solidFill>
                <a:ea typeface="Arial" charset="0"/>
                <a:cs typeface="Arial" charset="0"/>
              </a:rPr>
            </a:br>
            <a:r>
              <a:rPr lang="en-US" altLang="zh-TW" sz="1500" dirty="0">
                <a:solidFill>
                  <a:schemeClr val="bg1"/>
                </a:solidFill>
                <a:ea typeface="Arial" charset="0"/>
                <a:cs typeface="Arial" charset="0"/>
              </a:rPr>
              <a:t>speed customers demand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TW" sz="1500" dirty="0">
                <a:solidFill>
                  <a:schemeClr val="bg1"/>
                </a:solidFill>
                <a:ea typeface="Arial" charset="0"/>
                <a:cs typeface="Arial" charset="0"/>
              </a:rPr>
              <a:t>Responsive web application platforms demand user </a:t>
            </a:r>
            <a:br>
              <a:rPr lang="en-US" altLang="zh-TW" sz="1500" dirty="0">
                <a:solidFill>
                  <a:schemeClr val="bg1"/>
                </a:solidFill>
                <a:ea typeface="Arial" charset="0"/>
                <a:cs typeface="Arial" charset="0"/>
              </a:rPr>
            </a:br>
            <a:r>
              <a:rPr lang="en-US" altLang="zh-TW" sz="1500" dirty="0">
                <a:solidFill>
                  <a:schemeClr val="bg1"/>
                </a:solidFill>
                <a:ea typeface="Arial" charset="0"/>
                <a:cs typeface="Arial" charset="0"/>
              </a:rPr>
              <a:t>centric testing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TW" sz="1500" b="1" dirty="0">
                <a:solidFill>
                  <a:schemeClr val="bg1"/>
                </a:solidFill>
                <a:ea typeface="Arial" charset="0"/>
                <a:cs typeface="Arial" charset="0"/>
              </a:rPr>
              <a:t>Robust test automation is required to match velocity of a DevOps delivery engine</a:t>
            </a:r>
            <a:endParaRPr lang="en-US" altLang="zh-TW" sz="1500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BE16869-9010-446E-BA49-3BFE7409A110}"/>
              </a:ext>
            </a:extLst>
          </p:cNvPr>
          <p:cNvSpPr/>
          <p:nvPr/>
        </p:nvSpPr>
        <p:spPr>
          <a:xfrm>
            <a:off x="4121583" y="3666891"/>
            <a:ext cx="414140" cy="205135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5586B4-369C-4C93-847A-E63977CF571C}"/>
              </a:ext>
            </a:extLst>
          </p:cNvPr>
          <p:cNvCxnSpPr/>
          <p:nvPr/>
        </p:nvCxnSpPr>
        <p:spPr>
          <a:xfrm>
            <a:off x="792480" y="5029188"/>
            <a:ext cx="10668000" cy="0"/>
          </a:xfrm>
          <a:prstGeom prst="line">
            <a:avLst/>
          </a:prstGeom>
          <a:ln w="3175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C978E4FD-827B-49CA-83FC-38BA9D1C5C9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065" y="5370745"/>
            <a:ext cx="1391184" cy="7398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48263F6-E18C-4F8C-8571-D659AC0BFF4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778" y="5350682"/>
            <a:ext cx="1060171" cy="777458"/>
          </a:xfrm>
          <a:prstGeom prst="rect">
            <a:avLst/>
          </a:prstGeo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C32928E2-6157-494D-AE62-0F78FA5043FF}"/>
              </a:ext>
            </a:extLst>
          </p:cNvPr>
          <p:cNvSpPr txBox="1">
            <a:spLocks/>
          </p:cNvSpPr>
          <p:nvPr/>
        </p:nvSpPr>
        <p:spPr>
          <a:xfrm>
            <a:off x="4798422" y="5269739"/>
            <a:ext cx="6662058" cy="131828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lIns="91440" tIns="10800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TW" sz="1500" dirty="0">
                <a:solidFill>
                  <a:schemeClr val="bg1"/>
                </a:solidFill>
                <a:ea typeface="Arial" charset="0"/>
                <a:cs typeface="Arial" charset="0"/>
              </a:rPr>
              <a:t>Mandated technology rollouts to track and manage health records over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500" dirty="0">
                <a:solidFill>
                  <a:schemeClr val="bg1"/>
                </a:solidFill>
                <a:ea typeface="Arial" charset="0"/>
                <a:cs typeface="Arial" charset="0"/>
              </a:rPr>
              <a:t>Data intensive, doctor and patient facing apps must be high-performing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500" b="1" dirty="0">
                <a:solidFill>
                  <a:schemeClr val="bg1"/>
                </a:solidFill>
                <a:ea typeface="Arial" charset="0"/>
                <a:cs typeface="Arial" charset="0"/>
              </a:rPr>
              <a:t>Large volume of test data requires automated regression and functional testing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8B9FEEA0-4AF7-4D8E-8520-1593F5D905B8}"/>
              </a:ext>
            </a:extLst>
          </p:cNvPr>
          <p:cNvSpPr/>
          <p:nvPr/>
        </p:nvSpPr>
        <p:spPr>
          <a:xfrm>
            <a:off x="4121583" y="5709038"/>
            <a:ext cx="414140" cy="205135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0934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624111D-3226-4A5D-BD12-6C99A8114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4209"/>
            <a:ext cx="10515600" cy="1262743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altLang="zh-TW" sz="2400" b="1" dirty="0">
                <a:solidFill>
                  <a:schemeClr val="bg1"/>
                </a:solidFill>
                <a:ea typeface="Arial" charset="0"/>
                <a:cs typeface="Arial" charset="0"/>
              </a:rPr>
              <a:t>“Only 18% of teams have a test strategy that they believe will meet their quality </a:t>
            </a:r>
            <a:r>
              <a:rPr lang="en-GB" altLang="zh-TW" sz="2400" b="1" i="1" dirty="0">
                <a:solidFill>
                  <a:schemeClr val="bg1"/>
                </a:solidFill>
                <a:ea typeface="Arial" charset="0"/>
                <a:cs typeface="Arial" charset="0"/>
              </a:rPr>
              <a:t>aspirations</a:t>
            </a:r>
            <a:r>
              <a:rPr lang="en-GB" altLang="zh-TW" sz="2400" b="1" dirty="0">
                <a:solidFill>
                  <a:schemeClr val="bg1"/>
                </a:solidFill>
                <a:ea typeface="Arial" charset="0"/>
                <a:cs typeface="Arial" charset="0"/>
              </a:rPr>
              <a:t>.”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785B172E-1D3B-40A1-8D75-BB373DD2F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57" y="291737"/>
            <a:ext cx="10324601" cy="1049383"/>
          </a:xfrm>
          <a:effectLst/>
        </p:spPr>
        <p:txBody>
          <a:bodyPr>
            <a:normAutofit/>
          </a:bodyPr>
          <a:lstStyle/>
          <a:p>
            <a:r>
              <a:rPr lang="en-GB" altLang="zh-TW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But are we prepared to address the challenges?</a:t>
            </a:r>
            <a:endParaRPr lang="zh-TW" altLang="en-US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9DB70139-E160-4ADE-AEF3-672F43AB0C20}"/>
              </a:ext>
            </a:extLst>
          </p:cNvPr>
          <p:cNvSpPr txBox="1">
            <a:spLocks/>
          </p:cNvSpPr>
          <p:nvPr/>
        </p:nvSpPr>
        <p:spPr>
          <a:xfrm>
            <a:off x="9246915" y="3417026"/>
            <a:ext cx="2106885" cy="317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altLang="zh-TW" sz="1400" dirty="0">
                <a:solidFill>
                  <a:schemeClr val="bg1">
                    <a:lumMod val="65000"/>
                  </a:schemeClr>
                </a:solidFill>
                <a:ea typeface="Arial" charset="0"/>
                <a:cs typeface="Arial" charset="0"/>
              </a:rPr>
              <a:t>PAC Digital Testing 2016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zh-TW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B4393B6A-BABD-40C9-B640-CAC9F923C897}"/>
              </a:ext>
            </a:extLst>
          </p:cNvPr>
          <p:cNvSpPr txBox="1">
            <a:spLocks/>
          </p:cNvSpPr>
          <p:nvPr/>
        </p:nvSpPr>
        <p:spPr>
          <a:xfrm>
            <a:off x="2397035" y="4637315"/>
            <a:ext cx="7424352" cy="12322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en-GB" altLang="zh-TW" sz="1600" b="1" kern="0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64% do not have a testing approach that they think fits well with Agile or DevOps.</a:t>
            </a:r>
          </a:p>
          <a:p>
            <a:pPr>
              <a:spcAft>
                <a:spcPts val="400"/>
              </a:spcAft>
            </a:pPr>
            <a:r>
              <a:rPr lang="en-GB" altLang="zh-TW" sz="1600" b="1" kern="0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56% cannot apply test automation to their testing objectives.</a:t>
            </a:r>
          </a:p>
          <a:p>
            <a:pPr>
              <a:spcAft>
                <a:spcPts val="400"/>
              </a:spcAft>
            </a:pPr>
            <a:r>
              <a:rPr lang="en-GB" altLang="zh-TW" sz="1600" b="1" kern="0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51% are not sure what to do to test the user experience.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zh-TW" altLang="en-US" dirty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D2BCBBA6-A9AC-4A6F-8232-461C44FAF675}"/>
              </a:ext>
            </a:extLst>
          </p:cNvPr>
          <p:cNvSpPr txBox="1">
            <a:spLocks/>
          </p:cNvSpPr>
          <p:nvPr/>
        </p:nvSpPr>
        <p:spPr>
          <a:xfrm>
            <a:off x="8680268" y="5710646"/>
            <a:ext cx="2673532" cy="317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altLang="zh-TW" sz="1200" dirty="0" err="1">
                <a:solidFill>
                  <a:schemeClr val="bg1">
                    <a:lumMod val="65000"/>
                  </a:schemeClr>
                </a:solidFill>
                <a:ea typeface="Arial" charset="0"/>
                <a:cs typeface="Arial" charset="0"/>
              </a:rPr>
              <a:t>CapGemini</a:t>
            </a:r>
            <a:r>
              <a:rPr lang="en-GB" altLang="zh-TW" sz="1200" dirty="0">
                <a:solidFill>
                  <a:schemeClr val="bg1">
                    <a:lumMod val="65000"/>
                  </a:schemeClr>
                </a:solidFill>
                <a:ea typeface="Arial" charset="0"/>
                <a:cs typeface="Arial" charset="0"/>
              </a:rPr>
              <a:t> World Quality Report 2016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zh-TW" alt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56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5E7B0-DBA0-43B6-953A-7F280BA13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806" y="3738114"/>
            <a:ext cx="2523309" cy="887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1800" b="1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  <a:sym typeface="Calibri"/>
              </a:rPr>
              <a:t>Test the digital experience through the eyes of the user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A4FA637D-9352-47B6-AA66-1D6E880A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57" y="291737"/>
            <a:ext cx="10324601" cy="1049383"/>
          </a:xfrm>
          <a:effectLst/>
        </p:spPr>
        <p:txBody>
          <a:bodyPr>
            <a:normAutofit/>
          </a:bodyPr>
          <a:lstStyle/>
          <a:p>
            <a:r>
              <a:rPr lang="en-US" altLang="zh-TW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 new approach to testing the digital experience is needed</a:t>
            </a:r>
            <a:r>
              <a:rPr lang="mr-IN" altLang="zh-TW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…</a:t>
            </a:r>
            <a:endParaRPr lang="zh-TW" altLang="en-US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678233D-41DE-461B-8344-5E1E7DB14B21}"/>
              </a:ext>
            </a:extLst>
          </p:cNvPr>
          <p:cNvSpPr/>
          <p:nvPr/>
        </p:nvSpPr>
        <p:spPr>
          <a:xfrm>
            <a:off x="1961053" y="1948345"/>
            <a:ext cx="1534819" cy="1534819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9EE7F19-93C8-4E5A-8F6E-271F949FF51E}"/>
              </a:ext>
            </a:extLst>
          </p:cNvPr>
          <p:cNvSpPr/>
          <p:nvPr/>
        </p:nvSpPr>
        <p:spPr>
          <a:xfrm>
            <a:off x="2064178" y="2051469"/>
            <a:ext cx="1328567" cy="132856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457D05-04B1-40B3-9D79-48F3DF3B5E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574" y="2409547"/>
            <a:ext cx="973776" cy="61241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908884A-2E36-4401-A9A8-B25DE84B5189}"/>
              </a:ext>
            </a:extLst>
          </p:cNvPr>
          <p:cNvSpPr txBox="1">
            <a:spLocks/>
          </p:cNvSpPr>
          <p:nvPr/>
        </p:nvSpPr>
        <p:spPr>
          <a:xfrm>
            <a:off x="4884920" y="3738114"/>
            <a:ext cx="2523309" cy="887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1800" b="1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  <a:sym typeface="Calibri"/>
              </a:rPr>
              <a:t>Implement true test automation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EE41B7C-D935-45FC-AC5D-E5B2890F6E83}"/>
              </a:ext>
            </a:extLst>
          </p:cNvPr>
          <p:cNvSpPr/>
          <p:nvPr/>
        </p:nvSpPr>
        <p:spPr>
          <a:xfrm>
            <a:off x="5379167" y="1948345"/>
            <a:ext cx="1534819" cy="1534819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C4A74A0-79A0-402C-B536-EFAA1AE1FFA5}"/>
              </a:ext>
            </a:extLst>
          </p:cNvPr>
          <p:cNvSpPr/>
          <p:nvPr/>
        </p:nvSpPr>
        <p:spPr>
          <a:xfrm>
            <a:off x="5482292" y="2051469"/>
            <a:ext cx="1328567" cy="132856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8158AB-0A1A-4AA9-A744-62684EBE31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368" y="2314341"/>
            <a:ext cx="822121" cy="802822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31DF8A1-AB04-4854-BAF9-AB5D61733336}"/>
              </a:ext>
            </a:extLst>
          </p:cNvPr>
          <p:cNvSpPr txBox="1">
            <a:spLocks/>
          </p:cNvSpPr>
          <p:nvPr/>
        </p:nvSpPr>
        <p:spPr>
          <a:xfrm>
            <a:off x="8303034" y="3738114"/>
            <a:ext cx="2523309" cy="887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1800" b="1" dirty="0">
                <a:solidFill>
                  <a:schemeClr val="tx2"/>
                </a:solidFill>
                <a:ea typeface="Arial" charset="0"/>
                <a:cs typeface="Arial" charset="0"/>
                <a:sym typeface="Calibri"/>
              </a:rPr>
              <a:t>Correlate test results with customer satisfaction</a:t>
            </a:r>
            <a:endParaRPr lang="en-US" altLang="zh-TW" sz="1800" b="1" dirty="0">
              <a:solidFill>
                <a:schemeClr val="tx2"/>
              </a:solidFill>
              <a:ea typeface="Arial" charset="0"/>
              <a:cs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54070AE-7BF1-437D-868D-7F307352D278}"/>
              </a:ext>
            </a:extLst>
          </p:cNvPr>
          <p:cNvSpPr/>
          <p:nvPr/>
        </p:nvSpPr>
        <p:spPr>
          <a:xfrm>
            <a:off x="8797281" y="1948345"/>
            <a:ext cx="1534819" cy="1534819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3E8D53E-201F-4AA2-A204-22ADFF98BF8D}"/>
              </a:ext>
            </a:extLst>
          </p:cNvPr>
          <p:cNvSpPr/>
          <p:nvPr/>
        </p:nvSpPr>
        <p:spPr>
          <a:xfrm>
            <a:off x="8900406" y="2051469"/>
            <a:ext cx="1328567" cy="132856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B5184E2-BC04-432A-AECC-A6C918EB2F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6705" y="2349228"/>
            <a:ext cx="1095966" cy="752954"/>
          </a:xfrm>
          <a:prstGeom prst="rect">
            <a:avLst/>
          </a:prstGeom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ABD170E-7844-4ED9-B26F-0BB96CDE7DB9}"/>
              </a:ext>
            </a:extLst>
          </p:cNvPr>
          <p:cNvSpPr txBox="1">
            <a:spLocks/>
          </p:cNvSpPr>
          <p:nvPr/>
        </p:nvSpPr>
        <p:spPr>
          <a:xfrm>
            <a:off x="2119371" y="5865900"/>
            <a:ext cx="8048114" cy="46710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7200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2400" b="1" dirty="0">
                <a:solidFill>
                  <a:schemeClr val="bg1"/>
                </a:solidFill>
                <a:ea typeface="Arial" charset="0"/>
                <a:cs typeface="Arial" charset="0"/>
              </a:rPr>
              <a:t>Quality  |  Functionality | Responsiveness | Performance | Usability</a:t>
            </a:r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A154E7D2-B42F-420D-87BF-F46E3B77794F}"/>
              </a:ext>
            </a:extLst>
          </p:cNvPr>
          <p:cNvSpPr/>
          <p:nvPr/>
        </p:nvSpPr>
        <p:spPr>
          <a:xfrm rot="5400000">
            <a:off x="4361916" y="4999173"/>
            <a:ext cx="335880" cy="335880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8" name="Arrow: Chevron 27">
            <a:extLst>
              <a:ext uri="{FF2B5EF4-FFF2-40B4-BE49-F238E27FC236}">
                <a16:creationId xmlns:a16="http://schemas.microsoft.com/office/drawing/2014/main" id="{EEAADC7F-745B-443F-9FCB-254F035B7BF1}"/>
              </a:ext>
            </a:extLst>
          </p:cNvPr>
          <p:cNvSpPr/>
          <p:nvPr/>
        </p:nvSpPr>
        <p:spPr>
          <a:xfrm rot="5400000">
            <a:off x="4361916" y="4749101"/>
            <a:ext cx="335880" cy="33588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Arrow: Chevron 28">
            <a:extLst>
              <a:ext uri="{FF2B5EF4-FFF2-40B4-BE49-F238E27FC236}">
                <a16:creationId xmlns:a16="http://schemas.microsoft.com/office/drawing/2014/main" id="{8B9F83F1-4D18-4168-B175-307C78ACA5CD}"/>
              </a:ext>
            </a:extLst>
          </p:cNvPr>
          <p:cNvSpPr/>
          <p:nvPr/>
        </p:nvSpPr>
        <p:spPr>
          <a:xfrm rot="5400000">
            <a:off x="7801801" y="4999173"/>
            <a:ext cx="335880" cy="335880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0" name="Arrow: Chevron 29">
            <a:extLst>
              <a:ext uri="{FF2B5EF4-FFF2-40B4-BE49-F238E27FC236}">
                <a16:creationId xmlns:a16="http://schemas.microsoft.com/office/drawing/2014/main" id="{173F46A9-DD5B-41AA-9870-6351F6EB0323}"/>
              </a:ext>
            </a:extLst>
          </p:cNvPr>
          <p:cNvSpPr/>
          <p:nvPr/>
        </p:nvSpPr>
        <p:spPr>
          <a:xfrm rot="5400000">
            <a:off x="7801801" y="4749101"/>
            <a:ext cx="335880" cy="33588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45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EB194D7-30FB-4593-A923-DD220564B7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8557" y="1825625"/>
            <a:ext cx="3983182" cy="4351338"/>
          </a:xfrm>
        </p:spPr>
        <p:txBody>
          <a:bodyPr>
            <a:normAutofit/>
          </a:bodyPr>
          <a:lstStyle/>
          <a:p>
            <a:r>
              <a:rPr lang="en-US" altLang="zh-TW" sz="1800" dirty="0" err="1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eggPlant</a:t>
            </a:r>
            <a:r>
              <a:rPr lang="en-US" altLang="zh-TW" sz="1800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 is the #1 solution to help you achieve test automation and improve App quality.</a:t>
            </a:r>
          </a:p>
          <a:p>
            <a:r>
              <a:rPr lang="en-US" altLang="zh-TW" sz="1800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Easiest to adopt and deploy.</a:t>
            </a:r>
          </a:p>
          <a:p>
            <a:r>
              <a:rPr lang="en-US" altLang="zh-TW" sz="1800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Most productive in terms of script creation/maintenance.</a:t>
            </a:r>
          </a:p>
          <a:p>
            <a:r>
              <a:rPr lang="en-US" altLang="zh-TW" sz="1800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Reliable universal technology coverage.</a:t>
            </a:r>
          </a:p>
          <a:p>
            <a:r>
              <a:rPr lang="en-US" altLang="zh-TW" sz="1800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Natural fit with Agile and Shift-left:</a:t>
            </a:r>
          </a:p>
          <a:p>
            <a:pPr lvl="1"/>
            <a:r>
              <a:rPr lang="en-US" altLang="zh-TW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TW" sz="1600" dirty="0">
                <a:solidFill>
                  <a:schemeClr val="accent5">
                    <a:lumMod val="75000"/>
                  </a:schemeClr>
                </a:solidFill>
                <a:ea typeface="Arial" charset="0"/>
                <a:cs typeface="Arial" charset="0"/>
              </a:rPr>
              <a:t>Story and user oriented.</a:t>
            </a:r>
          </a:p>
          <a:p>
            <a:pPr lvl="1"/>
            <a:r>
              <a:rPr lang="en-US" altLang="zh-TW" sz="1600" dirty="0">
                <a:solidFill>
                  <a:schemeClr val="accent5">
                    <a:lumMod val="75000"/>
                  </a:schemeClr>
                </a:solidFill>
                <a:ea typeface="Arial" charset="0"/>
                <a:cs typeface="Arial" charset="0"/>
              </a:rPr>
              <a:t>Usable by business analysts, developers, and testers.</a:t>
            </a:r>
          </a:p>
          <a:p>
            <a:pPr lvl="1"/>
            <a:r>
              <a:rPr lang="en-US" altLang="zh-TW" sz="1600" dirty="0">
                <a:solidFill>
                  <a:schemeClr val="accent5">
                    <a:lumMod val="75000"/>
                  </a:schemeClr>
                </a:solidFill>
                <a:ea typeface="Arial" charset="0"/>
                <a:cs typeface="Arial" charset="0"/>
              </a:rPr>
              <a:t>Scripts can be written before code.</a:t>
            </a: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35BA3D09-477C-4CB8-B3A5-DAE78647F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57" y="291737"/>
            <a:ext cx="10324601" cy="1049383"/>
          </a:xfrm>
          <a:effectLst/>
        </p:spPr>
        <p:txBody>
          <a:bodyPr>
            <a:normAutofit/>
          </a:bodyPr>
          <a:lstStyle/>
          <a:p>
            <a:r>
              <a:rPr lang="en-US" altLang="zh-TW" sz="32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eggPlant</a:t>
            </a:r>
            <a:r>
              <a:rPr lang="en-US" altLang="zh-TW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Delivers End-to-End Digital Automation Intelligence</a:t>
            </a:r>
            <a:endParaRPr lang="zh-TW" altLang="en-US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217BF3B-7119-489C-B484-2EA16DF69F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2916" y="1825625"/>
            <a:ext cx="5631142" cy="435133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89799DE-A5B5-4C7D-ACA7-9F4BA54DEB8B}"/>
              </a:ext>
            </a:extLst>
          </p:cNvPr>
          <p:cNvSpPr txBox="1"/>
          <p:nvPr/>
        </p:nvSpPr>
        <p:spPr>
          <a:xfrm>
            <a:off x="5643855" y="2596206"/>
            <a:ext cx="10540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263"/>
            <a:r>
              <a:rPr lang="en-GB" sz="1000" b="1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Management</a:t>
            </a:r>
            <a:endParaRPr lang="en-GB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3D93D-4EFC-4873-BE4A-93557FD1E20B}"/>
              </a:ext>
            </a:extLst>
          </p:cNvPr>
          <p:cNvSpPr txBox="1"/>
          <p:nvPr/>
        </p:nvSpPr>
        <p:spPr>
          <a:xfrm>
            <a:off x="5643855" y="4229378"/>
            <a:ext cx="10540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263"/>
            <a:r>
              <a:rPr lang="en-GB" sz="1000" b="1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Testers</a:t>
            </a:r>
            <a:endParaRPr lang="en-GB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9D415E-8DB9-47C3-95F0-C5B59337C0BF}"/>
              </a:ext>
            </a:extLst>
          </p:cNvPr>
          <p:cNvSpPr txBox="1"/>
          <p:nvPr/>
        </p:nvSpPr>
        <p:spPr>
          <a:xfrm>
            <a:off x="5643855" y="5730685"/>
            <a:ext cx="1054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263"/>
            <a:r>
              <a:rPr lang="en-GB" sz="1000" b="1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Test</a:t>
            </a:r>
          </a:p>
          <a:p>
            <a:pPr defTabSz="449263"/>
            <a:r>
              <a:rPr lang="en-GB" sz="1000" b="1" dirty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environment</a:t>
            </a:r>
            <a:endParaRPr lang="en-GB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65641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1650</Words>
  <Application>Microsoft Office PowerPoint</Application>
  <PresentationFormat>Widescreen</PresentationFormat>
  <Paragraphs>214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新細明體</vt:lpstr>
      <vt:lpstr>Arial</vt:lpstr>
      <vt:lpstr>Calibri</vt:lpstr>
      <vt:lpstr>Calibri Light</vt:lpstr>
      <vt:lpstr>Mangal</vt:lpstr>
      <vt:lpstr>Wingdings</vt:lpstr>
      <vt:lpstr>Custom Design</vt:lpstr>
      <vt:lpstr>3_Custom Design</vt:lpstr>
      <vt:lpstr>1_Custom Design</vt:lpstr>
      <vt:lpstr>2_Custom Design</vt:lpstr>
      <vt:lpstr>4_Custom Design</vt:lpstr>
      <vt:lpstr>Digital Automation Intelligence</vt:lpstr>
      <vt:lpstr>PowerPoint Presentation</vt:lpstr>
      <vt:lpstr>The digital experience and DevOps changed everything…</vt:lpstr>
      <vt:lpstr>PowerPoint Presentation</vt:lpstr>
      <vt:lpstr>And complex digital systems mean complex testing environments…</vt:lpstr>
      <vt:lpstr>The digital experience creates testing challenges in every enterprise…</vt:lpstr>
      <vt:lpstr>But are we prepared to address the challenges?</vt:lpstr>
      <vt:lpstr>A new approach to testing the digital experience is needed…</vt:lpstr>
      <vt:lpstr>eggPlant Delivers End-to-End Digital Automation Intelligence</vt:lpstr>
      <vt:lpstr>Seamless integrations improve efficiency &amp; visibility across dev environments</vt:lpstr>
      <vt:lpstr>eggPlant is built for Agile and DevOps…</vt:lpstr>
      <vt:lpstr>User centric test automation is ideally suited to Agile teams…</vt:lpstr>
      <vt:lpstr>Integrated test automation designed for Devops and CI teams…</vt:lpstr>
      <vt:lpstr>eggPlant Functional puts the user at the center of testing</vt:lpstr>
      <vt:lpstr>eggPlant Performance delivers future-proofed performance testing</vt:lpstr>
      <vt:lpstr>FastStart Services, best practices and unlimited support for successful adoption</vt:lpstr>
      <vt:lpstr>Customers and Sectors</vt:lpstr>
      <vt:lpstr>Digital banking transformation at Nationwide</vt:lpstr>
      <vt:lpstr>Service Monitoring at NTT Docomo</vt:lpstr>
      <vt:lpstr>Mobile and web app testing in DevOps at Citi Bank</vt:lpstr>
      <vt:lpstr>Responsive on-line retail at Walmart</vt:lpstr>
      <vt:lpstr>Enterprise Resource Planning (ERP) at Infor</vt:lpstr>
      <vt:lpstr>PowerPoint Presentation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mei xin</dc:creator>
  <cp:lastModifiedBy>mei xin</cp:lastModifiedBy>
  <cp:revision>47</cp:revision>
  <dcterms:created xsi:type="dcterms:W3CDTF">2017-10-19T01:44:06Z</dcterms:created>
  <dcterms:modified xsi:type="dcterms:W3CDTF">2017-10-20T02:50:12Z</dcterms:modified>
</cp:coreProperties>
</file>